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57" r:id="rId4"/>
    <p:sldId id="259" r:id="rId5"/>
    <p:sldId id="258" r:id="rId6"/>
    <p:sldId id="262" r:id="rId7"/>
    <p:sldId id="263" r:id="rId8"/>
    <p:sldId id="264" r:id="rId9"/>
    <p:sldId id="260" r:id="rId10"/>
    <p:sldId id="261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980CAB-395A-4A62-98E4-38E7A6F9ACD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5DDA71-F428-4FAC-8E1D-C505F2D7E2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851648" cy="1219200"/>
          </a:xfrm>
        </p:spPr>
        <p:txBody>
          <a:bodyPr/>
          <a:lstStyle/>
          <a:p>
            <a:pPr algn="ctr"/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Formation of the Hawaiian Islands to Hawaii Today</a:t>
            </a:r>
            <a:endParaRPr lang="en-US" dirty="0"/>
          </a:p>
        </p:txBody>
      </p:sp>
      <p:pic>
        <p:nvPicPr>
          <p:cNvPr id="72706" name="Picture 2" descr="http://oahucentraloffice.com/wordpress/wp-content/uploads/2010/09/hawaiian_isl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086350" cy="375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gaiasteward.org/2012/images/Hawaii%20volcano%20hots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8077903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Legend Of Pele</a:t>
            </a:r>
            <a:endParaRPr lang="en-US" dirty="0"/>
          </a:p>
        </p:txBody>
      </p:sp>
      <p:pic>
        <p:nvPicPr>
          <p:cNvPr id="82946" name="Picture 2" descr="http://goddessschool.com/projects/Amaris/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172200" cy="4469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535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One day, Hawaii will be nothing more than a memory… Let’s </a:t>
            </a:r>
            <a:r>
              <a:rPr lang="en-US" i="1" dirty="0" smtClean="0"/>
              <a:t>cherish </a:t>
            </a:r>
            <a:r>
              <a:rPr lang="en-US" dirty="0" smtClean="0"/>
              <a:t>what we have today!</a:t>
            </a:r>
            <a:endParaRPr lang="en-US" dirty="0"/>
          </a:p>
        </p:txBody>
      </p:sp>
      <p:pic>
        <p:nvPicPr>
          <p:cNvPr id="86017" name="Picture 1" descr="C:\Documents and Settings\Speed\Local Settings\Temporary Internet Files\Content.IE5\K37AURN8\MC9004378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0"/>
            <a:ext cx="292484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where did all these plants and animals come from?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 W’s</a:t>
            </a:r>
          </a:p>
          <a:p>
            <a:pPr lvl="1"/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Wings</a:t>
            </a:r>
          </a:p>
          <a:p>
            <a:pPr lvl="1"/>
            <a:r>
              <a:rPr lang="en-US" dirty="0" smtClean="0"/>
              <a:t>Waves</a:t>
            </a:r>
          </a:p>
          <a:p>
            <a:r>
              <a:rPr lang="en-US" dirty="0" smtClean="0"/>
              <a:t>Due to extreme isolation and diverse habitats, over millennia, plants and animals </a:t>
            </a:r>
            <a:r>
              <a:rPr lang="en-US" i="1" dirty="0" smtClean="0"/>
              <a:t>evolved</a:t>
            </a:r>
            <a:r>
              <a:rPr lang="en-US" dirty="0" smtClean="0"/>
              <a:t> to become unique species found no where else in the world (endemic)!</a:t>
            </a:r>
          </a:p>
          <a:p>
            <a:pPr lvl="1"/>
            <a:r>
              <a:rPr lang="en-US" dirty="0" smtClean="0"/>
              <a:t>Hawaii: </a:t>
            </a:r>
          </a:p>
          <a:p>
            <a:pPr lvl="2"/>
            <a:r>
              <a:rPr lang="en-US" dirty="0" smtClean="0"/>
              <a:t>Over 9,000 endemic species</a:t>
            </a:r>
          </a:p>
          <a:p>
            <a:pPr lvl="2"/>
            <a:r>
              <a:rPr lang="en-US" dirty="0" smtClean="0"/>
              <a:t>Over 9,000 indigenous (3 </a:t>
            </a:r>
            <a:r>
              <a:rPr lang="en-US" dirty="0" err="1" smtClean="0"/>
              <a:t>w’s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Humans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4994" name="Picture 2" descr="Branta sandvicensis -Kilauea Point National Wildlife Refuge, Hawaii, US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1219200" cy="1623752"/>
          </a:xfrm>
          <a:prstGeom prst="rect">
            <a:avLst/>
          </a:prstGeom>
          <a:noFill/>
        </p:spPr>
      </p:pic>
      <p:pic>
        <p:nvPicPr>
          <p:cNvPr id="84996" name="Picture 4" descr="http://www.kilaueapoint.org/education/naturefocus/hnf14/images/NF14F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2857500" cy="128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accinium reticulatum - Ohelo 'Ai, Hawaiian Blueber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0"/>
            <a:ext cx="2733674" cy="2133600"/>
          </a:xfrm>
          <a:prstGeom prst="rect">
            <a:avLst/>
          </a:prstGeom>
          <a:noFill/>
        </p:spPr>
      </p:pic>
      <p:pic>
        <p:nvPicPr>
          <p:cNvPr id="87044" name="Picture 4" descr="Metrosideros polymorpha - 'Ohi'a Lehua, Ohia (red flower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2026508" cy="2743200"/>
          </a:xfrm>
          <a:prstGeom prst="rect">
            <a:avLst/>
          </a:prstGeom>
          <a:noFill/>
        </p:spPr>
      </p:pic>
      <p:pic>
        <p:nvPicPr>
          <p:cNvPr id="87046" name="Picture 6" descr="Argemone glauca - Pua Kala, Smooth Pricklypoppy, Hawaiian Poppy, Hawaiian Prickly Poppy, Beach Poppy, Puakala, Kala, Naule, Pokalakala (flower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24000"/>
            <a:ext cx="2362199" cy="2362200"/>
          </a:xfrm>
          <a:prstGeom prst="rect">
            <a:avLst/>
          </a:prstGeom>
          <a:noFill/>
        </p:spPr>
      </p:pic>
      <p:pic>
        <p:nvPicPr>
          <p:cNvPr id="87048" name="Picture 8" descr="Sadleria cyatheoides - Amaumau Fern, 'Ama'uma'u, 'Ama'u, Rasp F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495800"/>
            <a:ext cx="2672012" cy="1981200"/>
          </a:xfrm>
          <a:prstGeom prst="rect">
            <a:avLst/>
          </a:prstGeom>
          <a:noFill/>
        </p:spPr>
      </p:pic>
      <p:pic>
        <p:nvPicPr>
          <p:cNvPr id="87050" name="Picture 10" descr="Geranium cuneatum - Hinahina, Silver Gerani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04800"/>
            <a:ext cx="2290297" cy="2971800"/>
          </a:xfrm>
          <a:prstGeom prst="rect">
            <a:avLst/>
          </a:prstGeom>
          <a:noFill/>
        </p:spPr>
      </p:pic>
      <p:pic>
        <p:nvPicPr>
          <p:cNvPr id="87052" name="Picture 12" descr="Sophora chrysophylla - Mamane, Mama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352800"/>
            <a:ext cx="2170284" cy="3276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Ohia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Lehua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6172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Mamane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762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Hinahina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411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Amaumau</a:t>
            </a:r>
            <a:r>
              <a:rPr lang="en-US" b="1" dirty="0" smtClean="0">
                <a:solidFill>
                  <a:srgbClr val="00B050"/>
                </a:solidFill>
              </a:rPr>
              <a:t> Fern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160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Pua</a:t>
            </a:r>
            <a:r>
              <a:rPr lang="en-US" dirty="0" smtClean="0">
                <a:solidFill>
                  <a:schemeClr val="bg1"/>
                </a:solidFill>
              </a:rPr>
              <a:t> Kala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632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Ohelo</a:t>
            </a:r>
            <a:r>
              <a:rPr lang="en-US" b="1" dirty="0" smtClean="0">
                <a:solidFill>
                  <a:srgbClr val="FF0000"/>
                </a:solidFill>
              </a:rPr>
              <a:t> ‘Ai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38200" y="152400"/>
            <a:ext cx="4419600" cy="914400"/>
          </a:xfrm>
        </p:spPr>
        <p:txBody>
          <a:bodyPr/>
          <a:lstStyle/>
          <a:p>
            <a:r>
              <a:rPr lang="en-US" dirty="0" smtClean="0"/>
              <a:t>Endemic Flora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Endemic Fauna</a:t>
            </a:r>
            <a:endParaRPr lang="en-US" dirty="0"/>
          </a:p>
        </p:txBody>
      </p:sp>
      <p:pic>
        <p:nvPicPr>
          <p:cNvPr id="88066" name="Picture 2" descr="Hawaiian Monk 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038600"/>
            <a:ext cx="3307821" cy="2286000"/>
          </a:xfrm>
          <a:prstGeom prst="rect">
            <a:avLst/>
          </a:prstGeom>
          <a:noFill/>
        </p:spPr>
      </p:pic>
      <p:pic>
        <p:nvPicPr>
          <p:cNvPr id="88068" name="Picture 4" descr="http://www.state.hi.us/dlnr/consrvhi/birdpix/ap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09600"/>
            <a:ext cx="2305050" cy="3095625"/>
          </a:xfrm>
          <a:prstGeom prst="rect">
            <a:avLst/>
          </a:prstGeom>
          <a:noFill/>
        </p:spPr>
      </p:pic>
      <p:pic>
        <p:nvPicPr>
          <p:cNvPr id="88070" name="Picture 6" descr="http://www.state.hi.us/dlnr/consrvhi/birdpix/iiwi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81400"/>
            <a:ext cx="2295525" cy="3067050"/>
          </a:xfrm>
          <a:prstGeom prst="rect">
            <a:avLst/>
          </a:prstGeom>
          <a:noFill/>
        </p:spPr>
      </p:pic>
      <p:pic>
        <p:nvPicPr>
          <p:cNvPr id="88072" name="Picture 8" descr="http://www.state.hi.us/dlnr/consrvhi/birdpix/akialoa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762000"/>
            <a:ext cx="2295525" cy="3067050"/>
          </a:xfrm>
          <a:prstGeom prst="rect">
            <a:avLst/>
          </a:prstGeom>
          <a:noFill/>
        </p:spPr>
      </p:pic>
      <p:pic>
        <p:nvPicPr>
          <p:cNvPr id="88074" name="Picture 10" descr="http://photography.nationalgeographic.com/staticfiles/NGS/Shared/StaticFiles/Photography/Images/POD/s/spider-guarding-eggs-683251-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09800"/>
            <a:ext cx="3048000" cy="2029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Based on the information you just learned, what kind of visitors might be drawn to visit Hawaii?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773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OK, that’s cool, but where did all the people come from?</a:t>
            </a:r>
            <a:endParaRPr lang="en-US" dirty="0"/>
          </a:p>
        </p:txBody>
      </p:sp>
      <p:sp>
        <p:nvSpPr>
          <p:cNvPr id="89090" name="AutoShape 2" descr="data:image/jpeg;base64,/9j/4AAQSkZJRgABAQAAAQABAAD/2wCEAAkGBhQSERQUExQVFBQWFxgYGRgYGBwcGBwYGBoYFxgYGBoXHCYeGB0jHBgVHy8gIycpLCwsFx4xNTAqNSYsLCkBCQoKDgwOGg8PGi0kHyQsLCksLC8sKSwsLCwsLCwsLCwsLywsLCksKSwpLCwsLCwpLCwvLDUsKSwsLCksKSwpLP/AABEIAJwBRAMBIgACEQEDEQH/xAAcAAABBQEBAQAAAAAAAAAAAAAEAQIDBQYABwj/xABHEAACAQIEAwYEAgYIAwgDAAABAhEAAwQSITEFQVETImFxgZEGMqHwscEUI0JSYtEHcoKSorLh8RUkwhYzNENTY9LyF3OT/8QAGgEAAwEBAQEAAAAAAAAAAAAAAQIDBAAFBv/EAC4RAAICAQQCAQMCBQUAAAAAAAABAhEDEiExQQQTURQiYZGhBVLB8PEjMnGBsf/aAAwDAQACEQMRAD8Ax5rq6kJolGOBpWNDvdrjerhQq3e60a1qUqrsgsYE1cJpAp0KwS1gG60rYNp2o3alBmuo6wa3hNNanVAKcKVutdwFbilKQ2fGuuaH1inIaBRDxbqVaYpqQb1wSVVotOHHsxdnd2SPCM0nXTVCPSgy4UeOwHU8hUeIYjKZ+V1JPXvQwnpBasXlZtLjFfJfDjck5fgMinKKadDXLWwiiW0NfWq3g2KHZ5WMFS2Vie7lzGATy8Dty05WIaNazuETKXXYB3U6bd45SPesmebjTRaEb2ZoWQgwRB+/uaWKzwxl+1oDAnaBlP8AZOg9Iqz4XjGuvleNh8oIPLxI50j8qNXIeOJrgMZquuDfDxch7oKpyU6M3n+6v1PgNzuF8MRIYCT1OseXIfjV2hrFl869oFVjrkmXl+ArEcfWMTd/rA+6IfzNbhSBWN+J7f8AzBPVVP0I/wCmh48qmjmVQNTAVCoqdVr0bGSOAqS3Zin27dEDSsmTyKdI0ww3uxtu1NTdnUDYoR3d/KozjG6/SpLHlnvwUc8cNg4Co7t4Lz9Kr2vMeZpKrHw97mycvJ/lRY276nnHnTMVfAEbzVa6zSqKpHwoqV2Tl5UtNUOVaQiuzV016BhG01qWmsYNAA2K6kNdQO2MPcqMtU9qyW/nyqcYJR41RIytldFPS0TsKOIUaRT7YAo0LY/CW8q+P5U7tdajZqjL0eAch2anAUNZuUSDRtBpjwKkIkFZiRE6aSOXjr9xBgTEqdAQT67ddB5+ZEV1p+8I2B945mOZ3qTknsisYNbskw+J7a2HiGgZo2nqPA7+E+RMgWKrcE7IBrlykgxyKmAfETofSiL/ABFkOqq2kzqPbKY9xWJeTpemRqWK1aD0FTYeyXMKMx3PgOpPIeNCcPvNdMZQBpzYiCOo2r0DhtpBZKquXRthrsdSevialm/iChtFblF417tmPs4OSGPp4Ty6gnmd/Co+KJmRoiADEdYMe29Fg5t9o8p/l5U9gI6Dx9/SvKlllKWqXJvWNRjpRAhkBv3gD7ifzpQtQ8OP6q2Oi5f7pKf9NEAV76ys831o5hofvwqmNgG7dnaTyn5mYzt4irk/mPpr+VVsA33kwCoPuEGnqDWXM2yulJAmKnLqdRprIkeVLw3UggHflm3HPTzqXGkADXloP9edM4Rd1gjQmY/lqNfuayTHieicEgWlga7ExE8vOrfxNVPCbgyDve4A+lWduN96wLkdoIDCNNPE1jPidW/TLYHymzmPWVdlH+fXyG2tbNVnU1m/ia3/AMzZPI2rq+ua2w/CPWtcHTsSKt0VK2Knt2qcsCnG8Buad5Jy2RvUIRHqKDxVzvRyFS3McI7s0EzTvVvGwyUtUkRz5YuNJh3C8Ab1zIGC7amYk6AadTU/Hfh69hxmhXXqCQB4NoSs8jBHlVYunMjyMfhRuG+Jr9sxK3V/duTI/tDl4EHzr07R5ktd2il4fxJrt7sOxuLdnQSrKZEiGGms/esH6iQdCCQQRBBG4IOxr0T4fv2b9pbttcg2KjYMPmDKNJB5jfesj8XYTs8W5g5bkODy1ADQeeo+tcJjyNumU7muBpJrjTIozjSZqWm0WwU3wKGqJ6lAFKwmkeRIdYmyCDXVN2ddS+0b0mQ7XSo2JNILwrjdrVaPNaYxhSZq43KaEoWGh7EmkU9N6VVPWpFuClch1EfatmpWvxpTLd3rUgQHlUXPfcqo7bHatHSiLCb+Ue+lJaaKltNr7fkaSU7KqKQKoi7c1iGzDyYBmHj8xp/ErSnL0HjqOn5UuIkXgR+0g91JB/FK7EXgVjTQD38NKwZf9xeBNwkwVbvZpjnHjrGhr0XhLDKBG8mesnWvNuBkZhJEFuknbWOnrXo/D7kquvIeHL3rzs20jV0Ze7h8hIJkiRHlp102/wB6VSTEnlAH3vRnEli9cHLMT/e735+FQZQD1MDy8deW+1TsryrKvC4gBmtc+0aOgzA3f5+4olqrMfaC4tDJ1ZZg6GUugH0ypp4mrgWjHOvYhk+xN/Bi0/c0ROksvQEk9D3SAD1Gsx5UJjFi+hicyR/dJn/MtXNnAnTN0J/CgOOlR2TA/K8GOQYfzVaXXr2W404pK2V+PMjQRr0Hj9NvehuCMTd2BHPurr77/jrU3E9BGbmOY/lQ3DbpFyQfDWPzFRnwJE9J4YTAhdPQf5Zq0UGqTg94MoIJHUTz9vxq5tx1mvP7LMIQVQ/Fiw1kn/3B/hVv+mr5CelU/wAWCEsk/wDqR/eRx9dK1Y3uiPZm7g1+/vx9aaTTt/b8KY1eupbHabHKaWmgUoNNrR2gQmmzTyKcLdTllRSOFsruC8buYbiYh2Fl8hZQe6QYtkx1BBPpXovxPxCwbos3yFQKHLkxkkN3g3Iwo8NdZrx34nxX/Myhg2UQEzHeJzQOu6/Yr0LjmLGI/R7w17XDoTIgyC0yOWv4UdbUbMfqUsun/kr71jK7LIaDEjmOR8JEGPGmBakw2FygDYDQeXIDwGwHIQNgKmWwNzUpeQehDx6W4IyUgQmpbmMUab0qY1TvpXOc+aClC6sjS1FO7M8qjbigB0Wmtxn+H60mnI+g68a7CFsGuoT/AI3/AA/X/Suo6c38ovsxfJiiutIKMCDeuIWNvrV/a+jz/WuwJk8aktpFPZQdvv3pU05Gm1SBpiJFSWrE05H12qZXPIfftQlJnRihlvDUT2Gmulcimplt+tScyiiMW0BoKfG2n3tUgBOwprWjOx0WZnmTt7AmfGl1j6SHGpIVgPlb/Npy/iCCuvWVIMef7X+1HJhsyMpIXMpA8DyOnQwfSq+xdUoCRE6HqCNwfLbxipT33DwyPAXglwEgECNI8R18a3nCcdMgCPMj8vvWvOrlyGEbT46TWs4HispEnQ+PXWY3nnWLNHazRF2WvHU76tyZY6aqT76FaAXyj0/KrfjuGz2ZUaqwPTQ6Hf0qmR4gHmPvQa/lWZcFI8FTxiBcssP3lE+IdI8/mf3qwN09Tprv7D019hVd8RqRbDbFWmOexI5xvFGkx7n/AE+kCvc8FKUN+jzvKbU9iQ3CaE4mk2n8FzD+wQ//AE/WiAaVhoeY2jz0r0kkkzG7bKvEOXAPIj67HfxFVigqZA10j8udGWO4GttvbYgeKx3d/DK3rQF27y0nppXiSVSaPSjurN18NYwsBoSOpjyPTatVbFee/CnENdTEdYny1Hnzrd2Ls6TPj/tWDJGpFluixt7b1V/FA/VJ4XU/OrFNqrviSf0fyuWj/jA/OqRfBOtzOtZgkdD9/gKZ2dSXbv39R9CKiL/f3961ucmzQkludkpQKaby+dR/pg6VzU+kNqgglbdK6gAknQanyG9BvjTy08qDx6u9p0UgMwyydhOhJ6wJ0oxxTlyxZZ4rgyGCwlzE3WAP/eEszHZQTJY8yB00kwByrfYa6ltFRAxCjKMxloEnU9ZJPmTQHDeGrZthEk/vMd2PkNlHIepJOtFqlaZY4tVIx4tSba5HNdJpjuTzmpP0cmnjBmu1RiW0SYJTQlHnDKvzECmfpKUfbfB3qS5YELRPKnGxprRAxY/ZBpVLEyFjzpXNgUIkKYEEb0tEqrfYrql7ZfJX1r4Md2IHKk7PSib60xbfWvX0o8HUwcpSlKI7MUoFNpQLYy3h/Gp1VhzrhTwKV44vlBU5LhkiP5mplv8AQVABSgVL6fH8FfdP5JziT1PlTcx5+vj961H+VSNvRWOCeyO1ya3Y+2aAvWwl1gdnGcaD5pAce5B/t0ctQcTtlkldWQ5h1MA5lHmCR5xS5Ya4NDQel2VV88gKtOBYmJXwn6jr51VXmzCQQRyjx9fvSlsYgoRr9/fjXizjao9KEj1TAHtbRUmJEe4jn6VQZAp212PmNCCfPl+NT/DeOBQDQkR47/j/AKUTxu0VuZgID6/k35H1rzqp0Xi9zOfEqf8ALu3TbXx1AG+00uGcsik75VnzAgn1gH1qfi1kPZuAAklW/wAp99hQXCLk2LR/h/1r1PBnpTMvkwtoNFIz7eJ/DX8qYX0++tMyyQSBImNNid49Pxr0FOzNpoB4vbKurjZhkPgR3lPqAw/siqbEmTtWpxWC7RGWACRoY2I1U+8ek1mbwncEMDDA7g7GT5gjzrLmjT1ItB7UEcFxHZ3IImdtY1H35bV6jw+4WUGI9fua8fY5SNduelb34S4kGRVza9CZOnTw8KwZ47ajTH4NtamN6A+I/wDwrnoUPs6mi7NyBtP340L8Sf8Ag7x/gn2INRg7EezMiW/AH1A/l+FMJpzrB9/x1+k1GVIMentp/KvV1x6GWORxU0q2DNKCR9+38vSnC+a55ZdIosS7F/Rj0p/6PTBcY05bDHeaXXLuhvWkSC0Bua4XkHOajOHE6keppP1Y5z5Cu57bG4+ESf8AERyU1HexdxtAIFcMTb6U4cTUbLRrvSK99nIh/Q2O5qezw3rXHjQ5Jr50Lfxjseg8KP8AqS24FrHHfks1t203IFdex1oePlVIzHzqNxQ9Fu2wPK0tkWjcdHJaWqcWW6Guq3pxkvbkFuYDSdKYcNpy9KY+IY8qb2p8q9JWePSOOEposHpT+1NJ25ptxaQ3J505RTjij4UzNRBRIopYpoNKu/3v9/iKDHQ9Fgj3/M0oFN1+/vzrgaR8lUSgelLaBmdh9Z09tv8Aamqv30/1qUNFJY9FFxLCdk+3ceSvQHdl8I3HgT+5QyCOsVpsVYW4hVtj03BGoYHkQdazd2w1tsjjXkQIBHUdOUjl7E4M8N9SNGN1sy2+HOIdncyloB26bk+EcvrW84kna4aZllGb0Hzba7a+leW7MCDsfvavQvhXjBdFQiYEa7+s15OeG+pGqL2A7JzCNht+R8Ko+BL+pA/dYj2j+Rq8xuENu4yHaZGm6Hbz6eYNZm1j3tvetoBJ7UqTPzZnyjpzX2q3ivdgz06Zepgz0/2qW1h+cb/f4UIeJMmHNxiCwUmAYBYTp+A96L4fi+1to5IBZQSAZAPMa+NaHKdHQUL4Clw48ao/iHhh1up0/WCJ0AjPABmAADAmACNU1sOGcWW4LndKlLjJqQSQIh9NgfH60V+mClWtcqyjUJIw4tEiRHvPr0Om3IzpvRPB+JtYeCJBI57fQ0bxPg4zF7Om825hTMzl5KZO23Pu6zRXCCSDKkaQ2hHSfDx5xRljdfgjqpnrXCMbnUaiD01jTr/pRfHzODvj/wBp/opP5V5v8P8AH+yuBWMiY1mPrW+u8QW7hbsc7bj3U79KwOLhIo1q3RmzfkAhd/8AenB9pG45eGn/AMfeoMPjhkTT9lP8in8/rUn6aeg+/wDXLXoqDa2Q6ml2TFv4D+VRjENyQCm2sS5mOQnbxVfxZaaMWw/2+/D3o6a5X7h13wyT9JcbQPSmOrtuTHsKR8U58PSkS07RuZIA8yY/OjxvSR138jRhTt/rThgG6D3qRMKTz+tccLH7Qpfb+R1jXwMGAbmQKkXBKN3FNNsfvCoHRfE+Qoqd9gcUuiYi2P2ifIVG91OQNRdgx2FOHDnp7j3IT7ukLnX936004kDZVHnJpz4Egd5gBQjL4minFivUif8A4i3VR5KPzrqhFqko1j+Bfv8AkrWfx+tcDT7uXrHtTAVr1bPF2Hz4V00hHgfam5qY4fNORqYKhs4sFimzCTHUTEj6aeNdYOQ0PTg1DqST5ff350rYiBlyE6qS/JUPcYEc++bRnlnaeVLNqCthgtTpBBbT1+/xNOtioegpyn760ukopE802aSaW3fUuUzDOACRzAOgJo6UHUyUExtTMTbDp+s+UazsVj9oHkRrrVWcR2N8lUlLtzKzAz+sjaOW5G3KKsuIJns3EXcqQNNJjb12mpLS723Q7tVvyZy3cLKWIjKSCwIMakAtHyaRvp0I+UWPDOKm0wM6Hly/n41U8LvWkzI5Nu5mb9aGYd0xABQidRz0567UaOxLFE7RSApUjvi5mgn9WYaZO4gaHwnBkwRmrLwyuLpo9EOJXFWQyCbqjMB16jx8PEeNee8QB7du9lg5ue4VDt6sN9NT4VJw7FXbTkhXXLroBzmOfnpypOOXzevdoqohKAsMywzFbisYzE690zHI1jxYnjm74LzeqOwDgcRc/Rs05kN2NT3pKsW5QAVI50aMa9pAEBCkLmbOGRwQJdcyyrsI0Hd1GnWNOFt2IsKwjMQe43z6ncbGIWI5RPKoeG3LZsjVrnZ935Y0JJWATGhMajkK1ydbxJJN8hnCg4dXUFlzZTJ/YzOSpgasFI16gdIqyvcSfXKFOundOszG7iDA25fhUcHu2gyiWQMWEv3gO8Doqr1ECDMZp3q3PFWXKrMJjPpvGygaie7JLHmDuYNRc5J0itR5GYbE3ywzKII+UrlPoZO35VLxC0jIS6ZgokEfNsScpBBGukc4oM/ECNOYyIGwUxHgVO2/jSYjiRNoG0wh82QZLcgoLZgaAaljOhOojamjkyXuBxjWwPc4OWVShIzKGyvErIDQWHt8p50fwjG4ixmUqXR1KnWQJBGYFZYRPNdRQOJ4vdUIq5reXcsyrI1y91AQoiNvGKgbi9/KFW8Wck88+kLlyrlJn5505jppzSls0g8cWaPhlubaSR8q6+EAA+Py0cAqDMx/l08/bpWS4fh8Zbt5bdq8V/Z/UHQAy0F1k6mfCtDwm1iACb1hjcDdyFUHLAkAIYDHvanWPap5LiuR4TXDRdJYFqz2jCDedQoGpCIGYc9ySCfOOVCPigI0OuhkecEddYEfxeFCsl51W3bQxaLK1vs7jZWJkbEZJtm0YkfjSn4dx76JYTX9p+5lnmB2jEkaGp0u2PHJSCDjidjA8Fp+ARnz3MxKW0cgnbOFIEdQCfc+FG2vh0kRiHt24gMBAkwCYcmcpnlB5TVnisRYTDPbtMhaAoCjMIkT8ugEA7kbVNzV1EdztbGUFqf2voaQWQN2HsaLJB/+hpOxA2j2o+1mhY0DqAOaz5VMrNGmQU5l/iHtTc8dfYfYoah9Ikv+97AVFkbmWPrU4LdPf/SpLdmd59KKyUCUEB/o07z7VJbwwH7J9asFw4jZvOf5U8YBeZj3pJZ2LUUB5W5KvvXVY/oQH7Rrql7A6jLrlXUKR6LRSY7z+n5Cm8Ou4W5bzNilsNzS+oQ7T3clxifPKKsBg8oBDWrikSDbuqZHkWBnwia+kkpfB83GcfkqrihtShP9v/Wh72DXkrL6yPwrRJcQiezeOuQke4Bp4dB1HmI/Gp+3JHopphLsyZw4HU+opuE4T2t8QQCFzCecEKwB5SCo8ga2JZCNtPpVLxjhtpx2gnNbIeFuMF7pk91WgNGbUQdqE80pRqqfR0IRjK72Kq6MpIgqZ1HP18afhLqqylh3NQw/gYFX/wAJLeaiiXwQujMt+5PV2Vp2ABzITtpVdxDAsikNfCgx/wCmD6HTpXLy8eWDi+Qvxp45KSLjjnBDYZSpLW2G7GSCsAqTzPOeYPgargK1nw5GJwYW6/aboSAARl0UiNyBBzc83Qmc5xrhuIwwOS2bwGzhdPHMqSy8/Dx5VPxvOjXryPdfuNm8d3qjwRoP9+VVGFdrgFxVtoz3UtFssmAhJJk6kkQOXcp7cdOWWzhv4bR38CxYfQGouDYcPYxlxCwvotu4ACMpDMVaFYaHM2+wzHyq2bMnTQMcGrsS7w4W7wF66+QJ2kzBJJ1UAbEuS3d15eNT3cPbZC4jSYzMX1Gpz52OfTkvdHVuTsB8MXLzm5bKhXgqQjNAIHK3trJgEfysj/RliA09srDcg23tiTsTLDN5E+lQfkQVop62VFlUtm8jbBmEW1EB0YgEkyskZCJIEqfCgf8AiD9p86jUEkGSTue6hJf+0Y6nnW8t/B+Hyk3T2j6lz2qAE8zC22K+/rRmG+FsJcH6tM6HQkXL5I2IjvKuxHTyrM88K3K009jB4jFfMVUGSutxMxABuEZcyhB8wER0IqWzeW7HaDO0ESG70cwOzM6STEaa71qsLfwVgZks37T7n9UPbO4n1PShMZ8cWL163aJZUtuWd7j2wCMpUL3ADlIckhZJiI1ND2OfFhX29FRgODYxmtk23K9p2r93KGJMwM4URzmdz4CmYb4FxNvP3GVSDJLW9twRluEzIBGmpArQ8S/pARbh7IW7q5RqFcAt1h1gR4b71RcR/pAxT923kRCNRAWdwQSnegjpBrlPJJ7o7TtsFYL+j4uoPaEgw0gXHG0yIRdwZ0NWh+DGGU9vbmIWUKHQkgt2lwyQTHymqXhfxcbdlbZS02UQC7OQBsFVQBAHmaDHFhMC4w12Ut5/tEmkbnZRQb/Bp+D8EsOWWRmRiDk0IiDoEsTEFTvImDrROKwODUlWe5mHI3rrQehRmAmB0rCcO4wuHXLZa4s7sDlY+BKwSOgonF4i+Spa28OVCtclic2ohSZk8hpM8t6bRNv7QVFL7mabC8SwfataRU7phrptoigjXcqZJHTWicf8Uspyobd23lA/aUSOcFY/Lb1qOG/DjXiqdvbtsYJCjVQYJBUas3U6Ab8gDd8N+GsPh7rXLuI7bs/lSViZ1Z8yxP8ACPl/eJ2Z+PO/7Yvtxr+6BsJjsVdvB8gFpJlbffuEsFUiEBA5wCR71dHhmJu4WEe6l0lxnzrlA5fq/mU9ByOm0USvxH2Ji3afKygqLNsFDyWSsRpzYeulS8N+MCWY3SLbqdUZlBgzlI1gmAeXIjlVo+O3WxnnmS+DF3OE38Dcz3MQz3TLBgOohic47zRl6gddabe4nibu926Qert+CkD6V6LiPi2w6lGe3BB1LIGWQRIDAjNr061VYHhOAPezlhOgZwiHXppI/tR4UmXxMl2i2HzcKVSW5n+D/Dr3z3VmD3nO06c+Z8N+ZjlqrfwuyABR5nmaLxnxJbw9sZZZQD3LawQBvlDBV010B5HpTrfxipGYpiUET38LfiB4rbIPoayy8afaf6DPzm9o1QGPhl+hpy/CrcwKi/8AyjhWYBTdIJiRZcr7kT9Kv8Lx9XWVYMPVT6hgCPah9O1zf6A+syPiil/7LGkb4XI2NaE8Q3PLy0HrTsHxcNMEXAN8sGD4xtSrFF9v9A/VZV8GY/4E/SlPB2FX1/4gtI03LlpR0ZlH4mnYH4jsXoNtrdwEwMjqxJ8uZoLx1Lh/sF+XkXKKNeHGpP0HwFW2L4tYzBMyK5Oil1DHyWZNLYZVJzA+GlSlgalV/wDYV5Lauip/QzXVeti7I3cA9DAP1rqb6b8oT6p/B80YLihRcp7QpptIjyIKiPAyNKsLfxIqkKGYaiDmCkeYDZT6RWcuYvOSWJ12ygLHuST71GbraD8Z/JjX1DpnjxTRscb8WOra3LvLbPkMbSFvMrc/2RUWI/pDv21y22Ktvnf5gDtlt/IOe4PlWVt5s0gqp/e1/ECaPt46/lK6XF6kZvYsNPpSaW+BtUVuwTiPF7l5i1669wnmzE+wOg8gBS8L4W158qFE6s7BQPzPoDRGGsXRqvcJ07vZj6l9Ks8JwzE5T2jnId8zW2A5juMp302/Cu9LD9THoTC4/DIuW5cdnUkGRcGxIEqPDqTUN/juGBlLbHyVV+sk/SpsRwHOstctKo2kKp/swobbkPy0rrvALZk274YLucjlQemYLFZ5eIk7tmiHl2jcf0Y/EIa5dtEZFYZ0zNoSNHEkDWMv92t3e4jaT5r9lY/euoPxavn88NI07zdISAT0E6n2qVOB4iAwtNHXLA9zoPesWX+HKctSdGiPlNKj1zjnxJg8oy3sI7TrmLNp4GyCZrJYv4vtoS9lbXaDYr20HUEBs7iVkbRWZw3ALzkZoX95RDXANO9kBEjXqNuVXlj4Nw5hTibrOZ0t2Cw0MTA74HiQPbU0x+Co/IJeV0wrh39JLKC14XLzEQFz5LajTSBmzbeG533oHifxyLjFhh0UmP23P4MtMsfD1tL5t5XvwSM0QBESSgbMQJmZ6bVd3lSyuW1bw5bmezzeGjLmQHSdWnU78q/Rxu6J/U12Y3HcXe9A0ABkBZnn1JPOrnh9vHXLXdvtasrEA3jbXvSRFu0MxmDrl111q8F8d0WsI6XAAVJFzs2JaCxtoxJJ1+d4j9mn3eEMsubdkF/mlE7pJkgBbZJOpOpHPpVvSoquhHmcmZ3C/DGIvQSwJJIHz3SYEz+rDQPE9DtpLx8JXlLBrttIOhIbIRzlgJU+BWfLSdg3ChdW2jsHQAN2RZAOWjShc7cgB5yZHsfDdqy7FHFud8qhVAOveOZSQD5bV0Iwk6OlKcVZQf8AY5smZsVh507uYyZPIkCfx8Ksm+DsOoQM2KLSM57uUyJgZVOXzk/nVimEtEwuFLokS7fq0O0MoRMzbzGu486H4vhGLM1u3kSACEUBBEa5UvL3pg685rSvHiujP9TJ9kFn4fwg+Re0f9249yeWp7MAAQDv4+FWmG+HMANez75gEF2a2CupAzkmCRqCDPQAwcre4jiEBAv9mg2UXDJ6aIxAOg0n1ojhfxRiFzHtLJme84XMJPVrgMGiljXQHKbV2apsFaQB1wloiCM9uEBUx82RdiYGvTpT7ONsXFfLatxbUZ1ca5VmIkd4CIB1jbSsjf8Aia64Kdqqzue0UqSRro7BAPeq3M7EBWWAIGUsR4yUKISd9KOvGmdpyNG3wfFu0UFHs2VDBdbiJ+r0LQARB1I28poJ7ydoTZh31/WFSEmQQbcoxMR80kGRptGctWyvdkZt4t2wWk8iyZyPKZqZ7N7LqMs7lmZjp/Coy9NDJplkj8E3jm+yxxvEezJFkvJjOWYucw3JZ+ZM6wBvyiAXx92CzFuhdiT6ZiPPnQhxKr3c5MafKFUeO8x6/wAqZiLY+Z3DEftXGkDwVSQB5fSmTXKElC9pbhtjHSJBIH8Ok+Mxt605bnaMApyjaS5Yn8j6VStdDscua6Y5nSesL3VHmKJs2J1dtdoQSPVvljwkjwrlO+hfSl2Xti1ZBWTmAMZjBJM7LngDzgkTsOVrb+IEw5/UoEnfJBI6wx2nnBBPjWMu4q1bP7z/AN9vSNF8tqROJlj3Ub1OvsNPrT3Hslol1wbbEfFy3BF1TcU/MLhUr4kBh3uegE1FYxnD2BP6NkHMW2vW/ol0KNtNAJrK21Zu82n4+51P0qZsUAIUBf4iRm9wNPQDzpXBPkopuOyZdXOD8PfX9KxVsxPeKsFJmFJOVjBOsTpzG9CW/gYvDW8ZZcEmC3bpAGxh7bT7+p3oO26qJgOf3yDlH9UHf+samfGSQGuFl5yd/AKv5n0ofTpnPy3Fh93+jK/I7DE4fEGf/LuAaGI0zggzyAjYz0zfGuG37DZcTbdCeVwOQdSJkuQ2qmInaa0GCvp2oKhcoM6AQvKc2+boBAnrVpjfjtwWVgl+3BXI4DAgfLmLhs07xHl1pJeK1wdDzovaRgE4hlUqhVQeSoo+mXX1qTD8cuIIW/iVB5C7CeMoBFF4nFZ2zm3Zsg8lBUeiqYmhWuAki0jN4rIHjyn2qbwOJaPlRmRPx8yZS03i2HtEnzJtSfWuqbKx+ZGn+qv4ka0lD1h9yBsPw5HEnEQT0s5vTUKB70lngZaT2l0R1TIPXKTl5b/yozE8UuWi+Q5YPIRJ3kxGtNwRa4gZ3ZiDAzHMOnyuCOQ5VXa6EWqrIf8AhaW2K3XusJO1xFQgCZLOG6jQCrRMKDItWbSgADNrIJjU3Tod94jw2q6wHw2t2S126ILDulVkKRElUB58jRuB+FMPcykpBnf5jtO9zMapGD6ElLbczV22rqpN22NIgu7mdJDFNiJ5CNDqaVMVbSVTJfcRAS2ztO4zEwD5NJ5dKA+NsWcNijasgKAFIYjMwO2haY25AVnl41fOnbOB/Ccv+WPaknPS9ymPFqVo2I4tiESALoeSYCJz0yyi7TGmsEbVDxDG427kFy1LLOU3MpI0AMB9F2BlVXXrWU/TLnO7dP8Abb+dccQ22ZoO/eP86i8iLLE18GzwwFn58RhrTEQ0NcJC84yZVM6yF061Fb4hZJhcXbVQR81twpgfuspEHXWNfKs1hOHK2pn6fyo+zwm30rvbXR3qXyWN3jzq8pftayItoyiPQBY30EU/D/Ed8MezD3Y1AdQyhte9mB73lImdR1pLt+HCKqKCYkKJ9yDScXTJBJa4f42JA8gCAK5TbVoPrSdMvsRx69cGUg24/ZQqinxYKI6fMCKMwGHxN7KTnMbH9JTYeAGlYjD8WuLJGUT/AAKfxBNF2OKXbvca4Qp3yhQfcLMeE1OUpvhlI448tG7Fs2j372GtjctdurcOn8JdW66CpGuIEmzxW2NdUtKiNrpoWbNFY6x8P24JJcnzH8qHtcMUmNfp/Ks8tU9nL/wrGMY7pG4HGltsFuYhsQ3S7iFyQf6rBZmNTNCcU+JL+aBiMLbkaKgtvA2icz/lUPDvhaxlDFSTPM/yovjOKTB2Bct2LTt0uZyBr0Dj6zSR0xfyPK2jO4w3NDdxKEjYEIPbNEegpv6TA/7xHH/7I+gU1Gvxlir7D9aLQ/dsolsf4Vlv7RNE8V+I79uFzB55sq5vdQK2qTe/9TI4pbDMNiA+gNpvAZi3+K4oPoKs0+FFYS1m7JGghlk9e8SI8prI4njzsdVtjxyAn/FNMXHuB+z/APzT/wCNTmk+ysGzX4X4VZN8DiLp1jJcX8rTfhXOBoowF9WG5e47H2/V/XSskeJ3CRJXTaLdsfgutXFn4oxiAIuKvKs7AgR5GJFS9cr/AMlFJF3ibSIBmFpc2oJuoAOcMGZ4qvu2MOZPa2DH7+JZh45VREB8hNGYD4nxIDBr1y5A/wDMdrg18HJHPkKAu/0iXrJITD4Sf3jZBY+esfSgtSdDbNEdjKdEuR0KWWAPkzhm/CkvYRRq9s7/ADO4/wCphHotMuf0gX72j28PI1DLbykf3CKCs8SL3M2VASd8uY+c3M1Xhklw0QnjXKYcOIfshraj+BWuH30X8aAxWKWe89xvAlR/hWYq1u8LF1QXe43hIC+igQPamLwy2hhVHmdT9a1JTkjLJwiylTEa9y2vrLfTQfSphjHOjMxH7qwo8pUVaXbAAPPff8wNKohi2J0OX+rp9d6SS0djxkp8IMY3AI0tKfT6sZPoaYjouwLnrsJ8zqams8OUjMZJ13M0zEXOzTMAJzAazznofCnSfJNtcEzXXaM2g6BZP35mnWi3XKo8RPqeXpVb27MNWJ8Nh7DSpsuq7yefMeXIelNHJbIzw7Fte4iqAAMF56DXzgaz4n3qvucQJ+UEeJ0/2+tD4u2EggSTzOp86W5bhZ3Pj96VWWSV0ZoYMaV8kv6fA0GY/vEd0eXWo7mMuETmCA6SBHoNJNJbtCR61XW7huNLcp0G1SnN1uVx44266JmtIdSWY9TH5mlpc3gPaupKQ9v8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data:image/jpeg;base64,/9j/4AAQSkZJRgABAQAAAQABAAD/2wCEAAkGBhQSERQUExQVFBQWFxgYGRgYGBwcGBwYGBoYFxgYGBoXHCYeGB0jHBgVHy8gIycpLCwsFx4xNTAqNSYsLCkBCQoKDgwOGg8PGi0kHyQsLCksLC8sKSwsLCwsLCwsLCwsLywsLCksKSwpLCwsLCwpLCwvLDUsKSwsLCksKSwpLP/AABEIAJwBRAMBIgACEQEDEQH/xAAcAAABBQEBAQAAAAAAAAAAAAAEAQIDBQYABwj/xABHEAACAQIEAwYEAgYIAwgDAAABAhEAAwQSITEFQVETImFxgZEGMqHwscEUI0JSYtEHcoKSorLh8RUkwhYzNENTY9LyF3OT/8QAGgEAAwEBAQEAAAAAAAAAAAAAAQIDBAAFBv/EAC4RAAICAQQCAQMCBQUAAAAAAAABAhEDEiExQQQTURQiYZGhBVLB8PEjMnGBsf/aAAwDAQACEQMRAD8Ax5rq6kJolGOBpWNDvdrjerhQq3e60a1qUqrsgsYE1cJpAp0KwS1gG60rYNp2o3alBmuo6wa3hNNanVAKcKVutdwFbilKQ2fGuuaH1inIaBRDxbqVaYpqQb1wSVVotOHHsxdnd2SPCM0nXTVCPSgy4UeOwHU8hUeIYjKZ+V1JPXvQwnpBasXlZtLjFfJfDjck5fgMinKKadDXLWwiiW0NfWq3g2KHZ5WMFS2Vie7lzGATy8Dty05WIaNazuETKXXYB3U6bd45SPesmebjTRaEb2ZoWQgwRB+/uaWKzwxl+1oDAnaBlP8AZOg9Iqz4XjGuvleNh8oIPLxI50j8qNXIeOJrgMZquuDfDxch7oKpyU6M3n+6v1PgNzuF8MRIYCT1OseXIfjV2hrFl869oFVjrkmXl+ArEcfWMTd/rA+6IfzNbhSBWN+J7f8AzBPVVP0I/wCmh48qmjmVQNTAVCoqdVr0bGSOAqS3Zin27dEDSsmTyKdI0ww3uxtu1NTdnUDYoR3d/KozjG6/SpLHlnvwUc8cNg4Co7t4Lz9Kr2vMeZpKrHw97mycvJ/lRY276nnHnTMVfAEbzVa6zSqKpHwoqV2Tl5UtNUOVaQiuzV016BhG01qWmsYNAA2K6kNdQO2MPcqMtU9qyW/nyqcYJR41RIytldFPS0TsKOIUaRT7YAo0LY/CW8q+P5U7tdajZqjL0eAch2anAUNZuUSDRtBpjwKkIkFZiRE6aSOXjr9xBgTEqdAQT67ddB5+ZEV1p+8I2B945mOZ3qTknsisYNbskw+J7a2HiGgZo2nqPA7+E+RMgWKrcE7IBrlykgxyKmAfETofSiL/ABFkOqq2kzqPbKY9xWJeTpemRqWK1aD0FTYeyXMKMx3PgOpPIeNCcPvNdMZQBpzYiCOo2r0DhtpBZKquXRthrsdSevialm/iChtFblF417tmPs4OSGPp4Ty6gnmd/Co+KJmRoiADEdYMe29Fg5t9o8p/l5U9gI6Dx9/SvKlllKWqXJvWNRjpRAhkBv3gD7ifzpQtQ8OP6q2Oi5f7pKf9NEAV76ys831o5hofvwqmNgG7dnaTyn5mYzt4irk/mPpr+VVsA33kwCoPuEGnqDWXM2yulJAmKnLqdRprIkeVLw3UggHflm3HPTzqXGkADXloP9edM4Rd1gjQmY/lqNfuayTHieicEgWlga7ExE8vOrfxNVPCbgyDve4A+lWduN96wLkdoIDCNNPE1jPidW/TLYHymzmPWVdlH+fXyG2tbNVnU1m/ia3/AMzZPI2rq+ua2w/CPWtcHTsSKt0VK2Knt2qcsCnG8Buad5Jy2RvUIRHqKDxVzvRyFS3McI7s0EzTvVvGwyUtUkRz5YuNJh3C8Ab1zIGC7amYk6AadTU/Hfh69hxmhXXqCQB4NoSs8jBHlVYunMjyMfhRuG+Jr9sxK3V/duTI/tDl4EHzr07R5ktd2il4fxJrt7sOxuLdnQSrKZEiGGms/esH6iQdCCQQRBBG4IOxr0T4fv2b9pbttcg2KjYMPmDKNJB5jfesj8XYTs8W5g5bkODy1ADQeeo+tcJjyNumU7muBpJrjTIozjSZqWm0WwU3wKGqJ6lAFKwmkeRIdYmyCDXVN2ddS+0b0mQ7XSo2JNILwrjdrVaPNaYxhSZq43KaEoWGh7EmkU9N6VVPWpFuClch1EfatmpWvxpTLd3rUgQHlUXPfcqo7bHatHSiLCb+Ue+lJaaKltNr7fkaSU7KqKQKoi7c1iGzDyYBmHj8xp/ErSnL0HjqOn5UuIkXgR+0g91JB/FK7EXgVjTQD38NKwZf9xeBNwkwVbvZpjnHjrGhr0XhLDKBG8mesnWvNuBkZhJEFuknbWOnrXo/D7kquvIeHL3rzs20jV0Ze7h8hIJkiRHlp102/wB6VSTEnlAH3vRnEli9cHLMT/e735+FQZQD1MDy8deW+1TsryrKvC4gBmtc+0aOgzA3f5+4olqrMfaC4tDJ1ZZg6GUugH0ypp4mrgWjHOvYhk+xN/Bi0/c0ROksvQEk9D3SAD1Gsx5UJjFi+hicyR/dJn/MtXNnAnTN0J/CgOOlR2TA/K8GOQYfzVaXXr2W404pK2V+PMjQRr0Hj9NvehuCMTd2BHPurr77/jrU3E9BGbmOY/lQ3DbpFyQfDWPzFRnwJE9J4YTAhdPQf5Zq0UGqTg94MoIJHUTz9vxq5tx1mvP7LMIQVQ/Fiw1kn/3B/hVv+mr5CelU/wAWCEsk/wDqR/eRx9dK1Y3uiPZm7g1+/vx9aaTTt/b8KY1eupbHabHKaWmgUoNNrR2gQmmzTyKcLdTllRSOFsruC8buYbiYh2Fl8hZQe6QYtkx1BBPpXovxPxCwbos3yFQKHLkxkkN3g3Iwo8NdZrx34nxX/Myhg2UQEzHeJzQOu6/Yr0LjmLGI/R7w17XDoTIgyC0yOWv4UdbUbMfqUsun/kr71jK7LIaDEjmOR8JEGPGmBakw2FygDYDQeXIDwGwHIQNgKmWwNzUpeQehDx6W4IyUgQmpbmMUab0qY1TvpXOc+aClC6sjS1FO7M8qjbigB0Wmtxn+H60mnI+g68a7CFsGuoT/AI3/AA/X/Suo6c38ovsxfJiiutIKMCDeuIWNvrV/a+jz/WuwJk8aktpFPZQdvv3pU05Gm1SBpiJFSWrE05H12qZXPIfftQlJnRihlvDUT2Gmulcimplt+tScyiiMW0BoKfG2n3tUgBOwprWjOx0WZnmTt7AmfGl1j6SHGpIVgPlb/Npy/iCCuvWVIMef7X+1HJhsyMpIXMpA8DyOnQwfSq+xdUoCRE6HqCNwfLbxipT33DwyPAXglwEgECNI8R18a3nCcdMgCPMj8vvWvOrlyGEbT46TWs4HispEnQ+PXWY3nnWLNHazRF2WvHU76tyZY6aqT76FaAXyj0/KrfjuGz2ZUaqwPTQ6Hf0qmR4gHmPvQa/lWZcFI8FTxiBcssP3lE+IdI8/mf3qwN09Tprv7D019hVd8RqRbDbFWmOexI5xvFGkx7n/AE+kCvc8FKUN+jzvKbU9iQ3CaE4mk2n8FzD+wQ//AE/WiAaVhoeY2jz0r0kkkzG7bKvEOXAPIj67HfxFVigqZA10j8udGWO4GttvbYgeKx3d/DK3rQF27y0nppXiSVSaPSjurN18NYwsBoSOpjyPTatVbFee/CnENdTEdYny1Hnzrd2Ls6TPj/tWDJGpFluixt7b1V/FA/VJ4XU/OrFNqrviSf0fyuWj/jA/OqRfBOtzOtZgkdD9/gKZ2dSXbv39R9CKiL/f3961ucmzQkludkpQKaby+dR/pg6VzU+kNqgglbdK6gAknQanyG9BvjTy08qDx6u9p0UgMwyydhOhJ6wJ0oxxTlyxZZ4rgyGCwlzE3WAP/eEszHZQTJY8yB00kwByrfYa6ltFRAxCjKMxloEnU9ZJPmTQHDeGrZthEk/vMd2PkNlHIepJOtFqlaZY4tVIx4tSba5HNdJpjuTzmpP0cmnjBmu1RiW0SYJTQlHnDKvzECmfpKUfbfB3qS5YELRPKnGxprRAxY/ZBpVLEyFjzpXNgUIkKYEEb0tEqrfYrql7ZfJX1r4Md2IHKk7PSib60xbfWvX0o8HUwcpSlKI7MUoFNpQLYy3h/Gp1VhzrhTwKV44vlBU5LhkiP5mplv8AQVABSgVL6fH8FfdP5JziT1PlTcx5+vj961H+VSNvRWOCeyO1ya3Y+2aAvWwl1gdnGcaD5pAce5B/t0ctQcTtlkldWQ5h1MA5lHmCR5xS5Ya4NDQel2VV88gKtOBYmJXwn6jr51VXmzCQQRyjx9fvSlsYgoRr9/fjXizjao9KEj1TAHtbRUmJEe4jn6VQZAp212PmNCCfPl+NT/DeOBQDQkR47/j/AKUTxu0VuZgID6/k35H1rzqp0Xi9zOfEqf8ALu3TbXx1AG+00uGcsik75VnzAgn1gH1qfi1kPZuAAklW/wAp99hQXCLk2LR/h/1r1PBnpTMvkwtoNFIz7eJ/DX8qYX0++tMyyQSBImNNid49Pxr0FOzNpoB4vbKurjZhkPgR3lPqAw/siqbEmTtWpxWC7RGWACRoY2I1U+8ek1mbwncEMDDA7g7GT5gjzrLmjT1ItB7UEcFxHZ3IImdtY1H35bV6jw+4WUGI9fua8fY5SNduelb34S4kGRVza9CZOnTw8KwZ47ajTH4NtamN6A+I/wDwrnoUPs6mi7NyBtP340L8Sf8Ag7x/gn2INRg7EezMiW/AH1A/l+FMJpzrB9/x1+k1GVIMentp/KvV1x6GWORxU0q2DNKCR9+38vSnC+a55ZdIosS7F/Rj0p/6PTBcY05bDHeaXXLuhvWkSC0Bua4XkHOajOHE6keppP1Y5z5Cu57bG4+ESf8AERyU1HexdxtAIFcMTb6U4cTUbLRrvSK99nIh/Q2O5qezw3rXHjQ5Jr50Lfxjseg8KP8AqS24FrHHfks1t203IFdex1oePlVIzHzqNxQ9Fu2wPK0tkWjcdHJaWqcWW6Guq3pxkvbkFuYDSdKYcNpy9KY+IY8qb2p8q9JWePSOOEposHpT+1NJ25ptxaQ3J505RTjij4UzNRBRIopYpoNKu/3v9/iKDHQ9Fgj3/M0oFN1+/vzrgaR8lUSgelLaBmdh9Z09tv8Aamqv30/1qUNFJY9FFxLCdk+3ceSvQHdl8I3HgT+5QyCOsVpsVYW4hVtj03BGoYHkQdazd2w1tsjjXkQIBHUdOUjl7E4M8N9SNGN1sy2+HOIdncyloB26bk+EcvrW84kna4aZllGb0Hzba7a+leW7MCDsfvavQvhXjBdFQiYEa7+s15OeG+pGqL2A7JzCNht+R8Ko+BL+pA/dYj2j+Rq8xuENu4yHaZGm6Hbz6eYNZm1j3tvetoBJ7UqTPzZnyjpzX2q3ivdgz06Zepgz0/2qW1h+cb/f4UIeJMmHNxiCwUmAYBYTp+A96L4fi+1to5IBZQSAZAPMa+NaHKdHQUL4Clw48ao/iHhh1up0/WCJ0AjPABmAADAmACNU1sOGcWW4LndKlLjJqQSQIh9NgfH60V+mClWtcqyjUJIw4tEiRHvPr0Om3IzpvRPB+JtYeCJBI57fQ0bxPg4zF7Om825hTMzl5KZO23Pu6zRXCCSDKkaQ2hHSfDx5xRljdfgjqpnrXCMbnUaiD01jTr/pRfHzODvj/wBp/opP5V5v8P8AH+yuBWMiY1mPrW+u8QW7hbsc7bj3U79KwOLhIo1q3RmzfkAhd/8AenB9pG45eGn/AMfeoMPjhkTT9lP8in8/rUn6aeg+/wDXLXoqDa2Q6ml2TFv4D+VRjENyQCm2sS5mOQnbxVfxZaaMWw/2+/D3o6a5X7h13wyT9JcbQPSmOrtuTHsKR8U58PSkS07RuZIA8yY/OjxvSR138jRhTt/rThgG6D3qRMKTz+tccLH7Qpfb+R1jXwMGAbmQKkXBKN3FNNsfvCoHRfE+Qoqd9gcUuiYi2P2ifIVG91OQNRdgx2FOHDnp7j3IT7ukLnX936004kDZVHnJpz4Egd5gBQjL4minFivUif8A4i3VR5KPzrqhFqko1j+Bfv8AkrWfx+tcDT7uXrHtTAVr1bPF2Hz4V00hHgfam5qY4fNORqYKhs4sFimzCTHUTEj6aeNdYOQ0PTg1DqST5ff350rYiBlyE6qS/JUPcYEc++bRnlnaeVLNqCthgtTpBBbT1+/xNOtioegpyn760ukopE802aSaW3fUuUzDOACRzAOgJo6UHUyUExtTMTbDp+s+UazsVj9oHkRrrVWcR2N8lUlLtzKzAz+sjaOW5G3KKsuIJns3EXcqQNNJjb12mpLS723Q7tVvyZy3cLKWIjKSCwIMakAtHyaRvp0I+UWPDOKm0wM6Hly/n41U8LvWkzI5Nu5mb9aGYd0xABQidRz0567UaOxLFE7RSApUjvi5mgn9WYaZO4gaHwnBkwRmrLwyuLpo9EOJXFWQyCbqjMB16jx8PEeNee8QB7du9lg5ue4VDt6sN9NT4VJw7FXbTkhXXLroBzmOfnpypOOXzevdoqohKAsMywzFbisYzE690zHI1jxYnjm74LzeqOwDgcRc/Rs05kN2NT3pKsW5QAVI50aMa9pAEBCkLmbOGRwQJdcyyrsI0Hd1GnWNOFt2IsKwjMQe43z6ncbGIWI5RPKoeG3LZsjVrnZ935Y0JJWATGhMajkK1ydbxJJN8hnCg4dXUFlzZTJ/YzOSpgasFI16gdIqyvcSfXKFOundOszG7iDA25fhUcHu2gyiWQMWEv3gO8Doqr1ECDMZp3q3PFWXKrMJjPpvGygaie7JLHmDuYNRc5J0itR5GYbE3ywzKII+UrlPoZO35VLxC0jIS6ZgokEfNsScpBBGukc4oM/ECNOYyIGwUxHgVO2/jSYjiRNoG0wh82QZLcgoLZgaAaljOhOojamjkyXuBxjWwPc4OWVShIzKGyvErIDQWHt8p50fwjG4ixmUqXR1KnWQJBGYFZYRPNdRQOJ4vdUIq5reXcsyrI1y91AQoiNvGKgbi9/KFW8Wck88+kLlyrlJn5505jppzSls0g8cWaPhlubaSR8q6+EAA+Py0cAqDMx/l08/bpWS4fh8Zbt5bdq8V/Z/UHQAy0F1k6mfCtDwm1iACb1hjcDdyFUHLAkAIYDHvanWPap5LiuR4TXDRdJYFqz2jCDedQoGpCIGYc9ySCfOOVCPigI0OuhkecEddYEfxeFCsl51W3bQxaLK1vs7jZWJkbEZJtm0YkfjSn4dx76JYTX9p+5lnmB2jEkaGp0u2PHJSCDjidjA8Fp+ARnz3MxKW0cgnbOFIEdQCfc+FG2vh0kRiHt24gMBAkwCYcmcpnlB5TVnisRYTDPbtMhaAoCjMIkT8ugEA7kbVNzV1EdztbGUFqf2voaQWQN2HsaLJB/+hpOxA2j2o+1mhY0DqAOaz5VMrNGmQU5l/iHtTc8dfYfYoah9Ikv+97AVFkbmWPrU4LdPf/SpLdmd59KKyUCUEB/o07z7VJbwwH7J9asFw4jZvOf5U8YBeZj3pJZ2LUUB5W5KvvXVY/oQH7Rrql7A6jLrlXUKR6LRSY7z+n5Cm8Ou4W5bzNilsNzS+oQ7T3clxifPKKsBg8oBDWrikSDbuqZHkWBnwia+kkpfB83GcfkqrihtShP9v/Wh72DXkrL6yPwrRJcQiezeOuQke4Bp4dB1HmI/Gp+3JHopphLsyZw4HU+opuE4T2t8QQCFzCecEKwB5SCo8ga2JZCNtPpVLxjhtpx2gnNbIeFuMF7pk91WgNGbUQdqE80pRqqfR0IRjK72Kq6MpIgqZ1HP18afhLqqylh3NQw/gYFX/wAJLeaiiXwQujMt+5PV2Vp2ABzITtpVdxDAsikNfCgx/wCmD6HTpXLy8eWDi+Qvxp45KSLjjnBDYZSpLW2G7GSCsAqTzPOeYPgargK1nw5GJwYW6/aboSAARl0UiNyBBzc83Qmc5xrhuIwwOS2bwGzhdPHMqSy8/Dx5VPxvOjXryPdfuNm8d3qjwRoP9+VVGFdrgFxVtoz3UtFssmAhJJk6kkQOXcp7cdOWWzhv4bR38CxYfQGouDYcPYxlxCwvotu4ACMpDMVaFYaHM2+wzHyq2bMnTQMcGrsS7w4W7wF66+QJ2kzBJJ1UAbEuS3d15eNT3cPbZC4jSYzMX1Gpz52OfTkvdHVuTsB8MXLzm5bKhXgqQjNAIHK3trJgEfysj/RliA09srDcg23tiTsTLDN5E+lQfkQVop62VFlUtm8jbBmEW1EB0YgEkyskZCJIEqfCgf8AiD9p86jUEkGSTue6hJf+0Y6nnW8t/B+Hyk3T2j6lz2qAE8zC22K+/rRmG+FsJcH6tM6HQkXL5I2IjvKuxHTyrM88K3K009jB4jFfMVUGSutxMxABuEZcyhB8wER0IqWzeW7HaDO0ESG70cwOzM6STEaa71qsLfwVgZks37T7n9UPbO4n1PShMZ8cWL163aJZUtuWd7j2wCMpUL3ADlIckhZJiI1ND2OfFhX29FRgODYxmtk23K9p2r93KGJMwM4URzmdz4CmYb4FxNvP3GVSDJLW9twRluEzIBGmpArQ8S/pARbh7IW7q5RqFcAt1h1gR4b71RcR/pAxT923kRCNRAWdwQSnegjpBrlPJJ7o7TtsFYL+j4uoPaEgw0gXHG0yIRdwZ0NWh+DGGU9vbmIWUKHQkgt2lwyQTHymqXhfxcbdlbZS02UQC7OQBsFVQBAHmaDHFhMC4w12Ut5/tEmkbnZRQb/Bp+D8EsOWWRmRiDk0IiDoEsTEFTvImDrROKwODUlWe5mHI3rrQehRmAmB0rCcO4wuHXLZa4s7sDlY+BKwSOgonF4i+Spa28OVCtclic2ohSZk8hpM8t6bRNv7QVFL7mabC8SwfataRU7phrptoigjXcqZJHTWicf8Uspyobd23lA/aUSOcFY/Lb1qOG/DjXiqdvbtsYJCjVQYJBUas3U6Ab8gDd8N+GsPh7rXLuI7bs/lSViZ1Z8yxP8ACPl/eJ2Z+PO/7Yvtxr+6BsJjsVdvB8gFpJlbffuEsFUiEBA5wCR71dHhmJu4WEe6l0lxnzrlA5fq/mU9ByOm0USvxH2Ji3afKygqLNsFDyWSsRpzYeulS8N+MCWY3SLbqdUZlBgzlI1gmAeXIjlVo+O3WxnnmS+DF3OE38Dcz3MQz3TLBgOohic47zRl6gddabe4nibu926Qert+CkD6V6LiPi2w6lGe3BB1LIGWQRIDAjNr061VYHhOAPezlhOgZwiHXppI/tR4UmXxMl2i2HzcKVSW5n+D/Dr3z3VmD3nO06c+Z8N+ZjlqrfwuyABR5nmaLxnxJbw9sZZZQD3LawQBvlDBV010B5HpTrfxipGYpiUET38LfiB4rbIPoayy8afaf6DPzm9o1QGPhl+hpy/CrcwKi/8AyjhWYBTdIJiRZcr7kT9Kv8Lx9XWVYMPVT6hgCPah9O1zf6A+syPiil/7LGkb4XI2NaE8Q3PLy0HrTsHxcNMEXAN8sGD4xtSrFF9v9A/VZV8GY/4E/SlPB2FX1/4gtI03LlpR0ZlH4mnYH4jsXoNtrdwEwMjqxJ8uZoLx1Lh/sF+XkXKKNeHGpP0HwFW2L4tYzBMyK5Oil1DHyWZNLYZVJzA+GlSlgalV/wDYV5Lauip/QzXVeti7I3cA9DAP1rqb6b8oT6p/B80YLihRcp7QpptIjyIKiPAyNKsLfxIqkKGYaiDmCkeYDZT6RWcuYvOSWJ12ygLHuST71GbraD8Z/JjX1DpnjxTRscb8WOra3LvLbPkMbSFvMrc/2RUWI/pDv21y22Ktvnf5gDtlt/IOe4PlWVt5s0gqp/e1/ECaPt46/lK6XF6kZvYsNPpSaW+BtUVuwTiPF7l5i1669wnmzE+wOg8gBS8L4W158qFE6s7BQPzPoDRGGsXRqvcJ07vZj6l9Ks8JwzE5T2jnId8zW2A5juMp302/Cu9LD9THoTC4/DIuW5cdnUkGRcGxIEqPDqTUN/juGBlLbHyVV+sk/SpsRwHOstctKo2kKp/swobbkPy0rrvALZk274YLucjlQemYLFZ5eIk7tmiHl2jcf0Y/EIa5dtEZFYZ0zNoSNHEkDWMv92t3e4jaT5r9lY/euoPxavn88NI07zdISAT0E6n2qVOB4iAwtNHXLA9zoPesWX+HKctSdGiPlNKj1zjnxJg8oy3sI7TrmLNp4GyCZrJYv4vtoS9lbXaDYr20HUEBs7iVkbRWZw3ALzkZoX95RDXANO9kBEjXqNuVXlj4Nw5hTibrOZ0t2Cw0MTA74HiQPbU0x+Co/IJeV0wrh39JLKC14XLzEQFz5LajTSBmzbeG533oHifxyLjFhh0UmP23P4MtMsfD1tL5t5XvwSM0QBESSgbMQJmZ6bVd3lSyuW1bw5bmezzeGjLmQHSdWnU78q/Rxu6J/U12Y3HcXe9A0ABkBZnn1JPOrnh9vHXLXdvtasrEA3jbXvSRFu0MxmDrl111q8F8d0WsI6XAAVJFzs2JaCxtoxJJ1+d4j9mn3eEMsubdkF/mlE7pJkgBbZJOpOpHPpVvSoquhHmcmZ3C/DGIvQSwJJIHz3SYEz+rDQPE9DtpLx8JXlLBrttIOhIbIRzlgJU+BWfLSdg3ChdW2jsHQAN2RZAOWjShc7cgB5yZHsfDdqy7FHFud8qhVAOveOZSQD5bV0Iwk6OlKcVZQf8AY5smZsVh507uYyZPIkCfx8Ksm+DsOoQM2KLSM57uUyJgZVOXzk/nVimEtEwuFLokS7fq0O0MoRMzbzGu486H4vhGLM1u3kSACEUBBEa5UvL3pg685rSvHiujP9TJ9kFn4fwg+Re0f9249yeWp7MAAQDv4+FWmG+HMANez75gEF2a2CupAzkmCRqCDPQAwcre4jiEBAv9mg2UXDJ6aIxAOg0n1ojhfxRiFzHtLJme84XMJPVrgMGiljXQHKbV2apsFaQB1wloiCM9uEBUx82RdiYGvTpT7ONsXFfLatxbUZ1ca5VmIkd4CIB1jbSsjf8Aia64Kdqqzue0UqSRro7BAPeq3M7EBWWAIGUsR4yUKISd9KOvGmdpyNG3wfFu0UFHs2VDBdbiJ+r0LQARB1I28poJ7ydoTZh31/WFSEmQQbcoxMR80kGRptGctWyvdkZt4t2wWk8iyZyPKZqZ7N7LqMs7lmZjp/Coy9NDJplkj8E3jm+yxxvEezJFkvJjOWYucw3JZ+ZM6wBvyiAXx92CzFuhdiT6ZiPPnQhxKr3c5MafKFUeO8x6/wAqZiLY+Z3DEftXGkDwVSQB5fSmTXKElC9pbhtjHSJBIH8Ok+Mxt605bnaMApyjaS5Yn8j6VStdDscua6Y5nSesL3VHmKJs2J1dtdoQSPVvljwkjwrlO+hfSl2Xti1ZBWTmAMZjBJM7LngDzgkTsOVrb+IEw5/UoEnfJBI6wx2nnBBPjWMu4q1bP7z/AN9vSNF8tqROJlj3Ub1OvsNPrT3Hslol1wbbEfFy3BF1TcU/MLhUr4kBh3uegE1FYxnD2BP6NkHMW2vW/ol0KNtNAJrK21Zu82n4+51P0qZsUAIUBf4iRm9wNPQDzpXBPkopuOyZdXOD8PfX9KxVsxPeKsFJmFJOVjBOsTpzG9CW/gYvDW8ZZcEmC3bpAGxh7bT7+p3oO26qJgOf3yDlH9UHf+samfGSQGuFl5yd/AKv5n0ofTpnPy3Fh93+jK/I7DE4fEGf/LuAaGI0zggzyAjYz0zfGuG37DZcTbdCeVwOQdSJkuQ2qmInaa0GCvp2oKhcoM6AQvKc2+boBAnrVpjfjtwWVgl+3BXI4DAgfLmLhs07xHl1pJeK1wdDzovaRgE4hlUqhVQeSoo+mXX1qTD8cuIIW/iVB5C7CeMoBFF4nFZ2zm3Zsg8lBUeiqYmhWuAki0jN4rIHjyn2qbwOJaPlRmRPx8yZS03i2HtEnzJtSfWuqbKx+ZGn+qv4ka0lD1h9yBsPw5HEnEQT0s5vTUKB70lngZaT2l0R1TIPXKTl5b/yozE8UuWi+Q5YPIRJ3kxGtNwRa4gZ3ZiDAzHMOnyuCOQ5VXa6EWqrIf8AhaW2K3XusJO1xFQgCZLOG6jQCrRMKDItWbSgADNrIJjU3Tod94jw2q6wHw2t2S126ILDulVkKRElUB58jRuB+FMPcykpBnf5jtO9zMapGD6ElLbczV22rqpN22NIgu7mdJDFNiJ5CNDqaVMVbSVTJfcRAS2ztO4zEwD5NJ5dKA+NsWcNijasgKAFIYjMwO2haY25AVnl41fOnbOB/Ccv+WPaknPS9ymPFqVo2I4tiESALoeSYCJz0yyi7TGmsEbVDxDG427kFy1LLOU3MpI0AMB9F2BlVXXrWU/TLnO7dP8Abb+dccQ22ZoO/eP86i8iLLE18GzwwFn58RhrTEQ0NcJC84yZVM6yF061Fb4hZJhcXbVQR81twpgfuspEHXWNfKs1hOHK2pn6fyo+zwm30rvbXR3qXyWN3jzq8pftayItoyiPQBY30EU/D/Ed8MezD3Y1AdQyhte9mB73lImdR1pLt+HCKqKCYkKJ9yDScXTJBJa4f42JA8gCAK5TbVoPrSdMvsRx69cGUg24/ZQqinxYKI6fMCKMwGHxN7KTnMbH9JTYeAGlYjD8WuLJGUT/AAKfxBNF2OKXbvca4Qp3yhQfcLMeE1OUpvhlI448tG7Fs2j372GtjctdurcOn8JdW66CpGuIEmzxW2NdUtKiNrpoWbNFY6x8P24JJcnzH8qHtcMUmNfp/Ks8tU9nL/wrGMY7pG4HGltsFuYhsQ3S7iFyQf6rBZmNTNCcU+JL+aBiMLbkaKgtvA2icz/lUPDvhaxlDFSTPM/yovjOKTB2Bct2LTt0uZyBr0Dj6zSR0xfyPK2jO4w3NDdxKEjYEIPbNEegpv6TA/7xHH/7I+gU1Gvxlir7D9aLQ/dsolsf4Vlv7RNE8V+I79uFzB55sq5vdQK2qTe/9TI4pbDMNiA+gNpvAZi3+K4oPoKs0+FFYS1m7JGghlk9e8SI8prI4njzsdVtjxyAn/FNMXHuB+z/APzT/wCNTmk+ysGzX4X4VZN8DiLp1jJcX8rTfhXOBoowF9WG5e47H2/V/XSskeJ3CRJXTaLdsfgutXFn4oxiAIuKvKs7AgR5GJFS9cr/AMlFJF3ibSIBmFpc2oJuoAOcMGZ4qvu2MOZPa2DH7+JZh45VREB8hNGYD4nxIDBr1y5A/wDMdrg18HJHPkKAu/0iXrJITD4Sf3jZBY+esfSgtSdDbNEdjKdEuR0KWWAPkzhm/CkvYRRq9s7/ADO4/wCphHotMuf0gX72j28PI1DLbykf3CKCs8SL3M2VASd8uY+c3M1Xhklw0QnjXKYcOIfshraj+BWuH30X8aAxWKWe89xvAlR/hWYq1u8LF1QXe43hIC+igQPamLwy2hhVHmdT9a1JTkjLJwiylTEa9y2vrLfTQfSphjHOjMxH7qwo8pUVaXbAAPPff8wNKohi2J0OX+rp9d6SS0djxkp8IMY3AI0tKfT6sZPoaYjouwLnrsJ8zqams8OUjMZJ13M0zEXOzTMAJzAazznofCnSfJNtcEzXXaM2g6BZP35mnWi3XKo8RPqeXpVb27MNWJ8Nh7DSpsuq7yefMeXIelNHJbIzw7Fte4iqAAMF56DXzgaz4n3qvucQJ+UEeJ0/2+tD4u2EggSTzOp86W5bhZ3Pj96VWWSV0ZoYMaV8kv6fA0GY/vEd0eXWo7mMuETmCA6SBHoNJNJbtCR61XW7huNLcp0G1SnN1uVx44266JmtIdSWY9TH5mlpc3gPaupKQ9v8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733800"/>
            <a:ext cx="4708281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Hawaiians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Marquesans</a:t>
            </a:r>
            <a:r>
              <a:rPr lang="en-US" dirty="0" smtClean="0"/>
              <a:t> – 500 AD</a:t>
            </a:r>
          </a:p>
          <a:p>
            <a:r>
              <a:rPr lang="en-US" dirty="0" smtClean="0"/>
              <a:t>Tahitians – 1000 AD</a:t>
            </a:r>
          </a:p>
          <a:p>
            <a:pPr lvl="1"/>
            <a:r>
              <a:rPr lang="en-US" dirty="0" smtClean="0"/>
              <a:t>Travelled in double hulled canoes</a:t>
            </a:r>
          </a:p>
          <a:p>
            <a:pPr lvl="1"/>
            <a:r>
              <a:rPr lang="en-US" dirty="0" smtClean="0"/>
              <a:t>Pigs, dogs, fowl</a:t>
            </a:r>
          </a:p>
          <a:p>
            <a:pPr lvl="1"/>
            <a:r>
              <a:rPr lang="en-US" dirty="0" smtClean="0"/>
              <a:t>24 canoe plants</a:t>
            </a:r>
          </a:p>
          <a:p>
            <a:pPr lvl="2"/>
            <a:r>
              <a:rPr lang="en-US" dirty="0" smtClean="0"/>
              <a:t>Taro (</a:t>
            </a:r>
            <a:r>
              <a:rPr lang="en-US" dirty="0" err="1" smtClean="0"/>
              <a:t>Kalo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Ti</a:t>
            </a:r>
          </a:p>
          <a:p>
            <a:pPr lvl="2"/>
            <a:r>
              <a:rPr lang="en-US" dirty="0" smtClean="0"/>
              <a:t>Gourd (</a:t>
            </a:r>
            <a:r>
              <a:rPr lang="en-US" dirty="0" err="1" smtClean="0"/>
              <a:t>Ipu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Candlenut (</a:t>
            </a:r>
            <a:r>
              <a:rPr lang="en-US" dirty="0" err="1" smtClean="0"/>
              <a:t>Kukui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Breadfruit (‘</a:t>
            </a:r>
            <a:r>
              <a:rPr lang="en-US" dirty="0" err="1" smtClean="0"/>
              <a:t>ulu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91138" name="Picture 2" descr="http://hbs.bishopmuseum.org/botany/taro/key/HawaiianKalo/Media/Images/tar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657600"/>
            <a:ext cx="2857500" cy="2143125"/>
          </a:xfrm>
          <a:prstGeom prst="rect">
            <a:avLst/>
          </a:prstGeom>
          <a:noFill/>
        </p:spPr>
      </p:pic>
      <p:sp>
        <p:nvSpPr>
          <p:cNvPr id="91140" name="AutoShape 4" descr="data:image/jpeg;base64,/9j/4AAQSkZJRgABAQAAAQABAAD/2wCEAAkGBxQTEhUUExQWFhUXGB0aGRgYFx4fHxsaHR4YHR4gHBocHCggHCElHRwcIjEjJSkrLi4uHR8zODMsNygtLisBCgoKDg0OGhAQGywkHyQsNCwsLCwsLCwsLCwsLCwsLCwsLCwsLCwsLCwsLCwsLCwsLCwsLCwsLCwsLCwsLCwsLP/AABEIAJ0BQgMBIgACEQEDEQH/xAAcAAADAQEBAQEBAAAAAAAAAAAEBQYDAgEHAAj/xAA/EAACAQIEBAQEBAYABgICAwABAhEDIQAEEjEFQVFhEyJxgQYykaFCscHwFCNSYtHhBzNygqLxFZLC00OTsv/EABkBAAMBAQEAAAAAAAAAAAAAAAABAgMEBf/EACoRAAICAQMDAgUFAAAAAAAAAAABAhEhAxIxIkFRBHETMmGR8BSBodHx/9oADAMBAAIRAxEAPwBYqGpV1tuZsBt/0gWHsPyxWZLNJTApwxJIZmHKGtYmCImdt+eMv4ekW1eGq9YJE/Q2wyynw4tUMRVZV06AIE7AHzRB9Y9uvjw1FJ0K74Jj4s4pINNCW1GWKj8Nyq/mSfblaeTJMGFQhhA8qWBJP4mJMLYiBcne1prs9wCplaBclarsfMQJVNwAoaDckea0Yy4XwbxaCVGqai4LNvGqfNuDBBkSPXbGkWlHBNUK8wpVFYTLmoBF5CkKPrvG3y4UtSzdQ28oNoBuB6gY+p0eGUmp+E0QpGg7kWie8xf16i2P8GlIbSeSqJJ5fv3wtOaasKIHKfDekTVdixGwBJvawgn3xpnvh4U6WpKWYYkHzaNRWxjyKJMn09cPOOcRzNP5RQy6xM1DqqEdlAj20thLl+L1mMtnsxPLRSUCfTyyOxGNk3dgsElWyL0jFXUjgzpcaTE2Jm8YJpcQrA3q2HS4+pGGHxEuaqQa9Q1UnytpCC39gUQY6j3OJ7ON5YHMx6xv+gxqqlyDKHh/xc1K7GV6dfYyCfbG/F8slQhtCJqsYDAidpl2WxiYOJrhHD/FqgXhbseQA/Un9emLTNIpULymPU9P33w3FLgTwTVTUihSQFWZHP3PaIwyo8BFdKbI0GopK33I3Eb7Az0jBOeysiSmoxeN55nfmb++GnwpkaIbWKpdlX/k6HELrBM1I0rPmG99WM26VjJwfD1UNpZgI59PcYG4rw6rQBbcC8jaBuCOkYpPiXiVLL1DSyocBWkeICRoIBgk3PnkAm9tyca5jilKrlydm5qfwxeZI25DrPrilfPIUJ+H5oZd9KmKdZVqp6kQR9RbB1XiInfErnM5rI28JE0LAi94AA9b9ge2OKLyd2I/fKcQ9C8sZbZHiHiMQp/5d/U3sPT9cOeCcTK5cNArKBDEWdTeVYXnlF8QeRzWhhAIBBBJ9iPuPvht8IcURXbxUpqeTKagZhb5hdCI9PTnilBRVIlllT4pTZQ1MsIM6dmE2tvtp/PG/ElWomoKslQ6wsSDfpIPL/F8LqWRpVSTl3WSTqpyDv2N95t64Dz6uF0EsOx5dfT/AHjGba5EDqtJGLCn4bAESgv1ANwNwLi4jngnKs1jAYMpIPcX39OXXCnxdSuzEjQ+lptFgAdXOd439dgdk6qCoWpmadRfKRcBiLaxPlbcct8THTTfUIX57hVZHaoq31EsdRKvffTc/uwGNMvWDCpqW4BIBkarA7xzkwe2DM+apoE0nYMtNC/OQVIaO40zbe+FlL4mqPRqipWL1X0qGIiEA5BQAJ/Z2xuk/sM14FkEp0mqvSFZ1GtabMQptbVHK+qOYEc8OqdbUaf9J1rYWWYKwNhfb/p7YVcNLIqVFOpWibXVhvqPQxY+vu0yaQWRRZipXte0f/bHNqTb5C7HtLLBcupZoUDxG7jf8gD6gY+b/FeYZka0GzR0Fj+R+mPp/FMxTp02LAaFgANsSIi34gLWO/ecfIs/n6lTNVS6qfEDCNZnQ4/t3JsSCOUWvjSEFafgpOhPRqy+8Ejl1Ef4nBfEGJQEj9Cp/KMDZHLkPSYgjVJuIERuOog74MzzdBEiYI3H/qMdbeRnnw/xBabnUGNJwVcDeOR6GOnc4r/hr41pZdmy1RQ+W1SlWZ0hlDQykfLqJnmJiDGJXg/DWq03ZUMKjwf708NtMRF0YxfcYf8AxD8OJ4NIU/8AmotJbm9Q1CSbHaGeR0UGdrTKcU6YiHbP1ioXxamm3kFR9I7BZi2Kj4e+NM3lSFqMa1PmlUknl8rmSv3HbE5VyTK0R3B63IkdpBv2wTmnDQ3OL+o/1GLdUOwzidZDmKholhRZtYEwbw2m3NWOn2xRfCtOlUVpa6ySH6dZO4nuYxFIwG+3bDRqLavMIt5VkGF9RYz1GJuiWfRhn6NNkRFDVGMKoAO9tRJuBhvXrsrIk7m/qYt+X1OPlPCs8MvWWrp1aZIWYBJBAk8hfDnK8fq1qj1GtcaUEwDfadzHPE3Yj6A3FipgRAsPQY/YiqnHIJEVDflTaPYxj3F1DyPJQNkEp0BVqVh4pMeCoEgH+uSSthN4j1tjLI59qcwZB5cvXCZuLigwDEQ1isWI7/55YNzTKy/y7Ai3OP2eWPNmrSaVC9hnm+KCoopEhfFSFJBjzLNwLxy67HthhwqkcrRWm0VUiWg/KzXkEciSb8x7Ym0oCpVRQ4UopgnmAoQAn1Km9vLhtVBBiPLA2OqOd4FhIke3O2Fe1YHZomYKsY29eXfvfHdOualRjLAm0g3AtsRHTAjQD18u8dv8+mNcjmlNJiCNSiNJ3ggyR++vW+ULukAq4jkKesVKivXYyJ3mOg6evTATce0SKeURD1YTH/aInD0urUiAQTc6TeQIkEff2EYWvwlXXXT5boT8p9eY6TjqhOVZGssmeL8RzVQQ7s4Isq+VT/2ra3TE7msoVALm7Gw/Mn/GL9csVlHphgeoJ26xcHfEvxjKFXYlCwjShInTYlibQDIMHG+nPNMrJ5weuE/lrAZid5EgAncA33jleTAw64ZmKdSqWM6Ka+UD8Tm2/IDeegt81pLPeV1ZSQxQH6gix+uKT4S4r/DslVafiMpkLACxAXU7sYUBiI5zGNmJoaZhf5YK/sHngn4RZGqk69FUIwZIPnTSx1WsQGAt1jtjJ6uoX0h9I1KCSAd7TBIm046+D66BszWCMRSQJq5FnYmFmxVfD5iZMbb4tra2JHPxjwanVRqjP4ZooHCkata3JXcXkqZ7vYziD4uXDmm3Iww/uESI/tJj1GPoeazas/iDzIgDCeZBPhjfqFYjmqt1xO8Z4GzV6SpJqNRWodKknUzMwki48jJc98T6eVRSY1IjzTCtDAwDBv5gfXbDTI5onyPDHl1I2sR+Vx2w8TgtDKVCc2AwVZCAyGblIHTobXwDTrjN1tGhKYPyaVAg8hb9MdL6iuT16AvA23BnV9MDVCRdWCxigy5RagoVwDVHMjb+0k79p/xhvVpBdINKgdT2BpKf5fMzEk7GZ54y306ZnxyReXzZ2WoyTzDEfXbFNR4pXYKj/wA0EHTUINoUm781kR5riR7rc3/C1GI8J6Lajei5ZCBb5W1CJvaD+gVfhdZbUj4iclDeb6db2ifrfFSjZW0IzWbZQRSVtTENsNR0grZQDb+7c+ywsyEq4fQ4ixsVB6gkrB+owNX4pU+XzK6mJmCR/eIFx/VYm8zis+G/iKloVajQ8QyuZR+6rEAnoIOJknBXV+wmPOFpIcNqGsIGDbhZIYiek+xnEvxL4UddZW6oxBg3AGxI6d/1kCuzOYlvJBWNQKmYDRMczBMxE/8A1nHmVzFwxiGBVh0EQbHe0/frjmWvJckiHglJ6QKsZU7GIsdwRyIO474oOEKS4P8AT+fL99sF5+uagby3BUOxadV1Ai9oI+55DG2Qpq1RQq6S7FYXeRHaBCkGeU++Cem5O0FZMvi00jTIqDW8+UFtKK0GCY8zRvpBvzthblvhWlQ81U+JWTSokSqO8ElR1Vf/ACv0h42USVYLP8wBi14RTJAJsJYDbcA73wr4jnVRHquSB5nZt9IO/udp6W2Nq1JbcAeVKqoGqGnqa4VFA6En08q3O+lABsMSdejmM8waodKAmIEKovOlfxGAPpcjFblmuH+XRBgkEk8oHRiDBMWB6RjCrWJDKAFAWIAtHIexI98Yx1Kz3BYN8vlko00KCKZG3MnTouYu2kUyT3OO83pVl8qmqQCREhBGlRB3YrMjowGBNbvpVJ8tx2MAT7BfvjGk1QlzTUllWdTNpg7TLECbgCdpncDSJ2wsVfG+ZSiFmlReqQFM6gUABMEqwYkWBE/iveRiGNQvNgJMiNhMWF9rYsOI/DitoDVTUzVUkAICKNNRJPmK630iSYAv7yuX4PzaCVpeIGiChtfb5tMY79KorkqyeBw8em1BafiLTqCtSWorAtqpgkiCAQC3lggg/XAHEOF1aRPiU2Qg6TItMTAYWNr2O2BEqlZjnuIEf4xfKwAdVqzsYxz4hjTML6xPqeeBadcGdQg9tvpghQLRf2NvriGqGcwuP2CAh6jH7E2BvxNTUOpDDA29AbR354pOFcSFQetj2P7j9jCbM8NqJcKx/wCkE/eP9Y7ylBkMshmQYU3JuYMA9OXfbEShaokoVqOCdAlp6bb7n/Jw0oMSB4gVewM39rffAHCOIU66+chGUwY+WTsdzpna/TfBmZypU727/wCf9Y456b8CNvEBtJ9/84SUK5Q6uamG9OYxtWqbA8/W/wCuMWWRI5gTfn/6j74UI7WBr/G+FW1D5bhr7g7/AEsR6DBeXrmnWgGATG3I7b94++FmXyhqQmpVO3nkC1rQDywxr8KdgsumojyENZj0kgEHoSImxI3xrgZQZfNDSzvTJ0GHVeRt5okDSftfCLjnDKtUM3iqlPS2qoYusSoaFVRcL5pJHQxdtkaumvUMhV0wwJixjSTPe3/diG+OstUouXWrUCNK6fEfyxqYgS1hcwNtxbnvp54HbE3H8gEKHxaTgIAQriTv+Gxg9RPPACViDqBuOY+0HlzwXxbKN5JADBNLXgArY36YNzfBmy9GjWq+GUraiigamlfKQfLHzHbuPbZceSnyLqlZ2AGogAzvzO59dr84xcfDlM0ciVk/z1apHvoT66CfcdMdcE+CFprTr59gFYKVyyyG1ESFqbGeRRRvzixN+LH1VgiABRCQosFBBEAcgCRb9cZa+EkS8IncndUp7BRLnpPLbeLD/WDa3HaqEjWVpu0tp+bYCQewExBsCNzhjwjgpzD6KSN4YbzOADfmSSQC3bv0xxxfhKhnoeYCm5WTuALiTt5kM+p9cZxe3qfBOUTFbLoCVqEkMZloOruKm+3LbAtXJU1qqaLwVuVkzPW91HUEn/DrO5RUy606khi0UhpBUr5jIb/rAse3PaUGbem5MT++R5c8bRbfAZGfEc09R2LsVqCILAbC4g2Mb77Yo6WaSrSidLsgUtGw5x2N49cLMvww5tNdhCyWuTT3ADACWmLKASeXPANN1prVEkeFpbzKV8plTCyYJbTaT2xMur3B2w3M5SCEpA84MWtMkxzNvTE4mdYMCgKkdD06iIx3kmq5ipEkU/mIuYX6iWPI9ydhh9luH6dWkQW//kfYnqGI8wH3YHsMWnsw2UulZOs3Upfw9N8yKjvp2CARNyJYa7AySBp+oJn61LLEbVAeQBUj1I39sO85VWgpZgamq2oqSAJsAZIubljuSY3OJjiHFalQwdKjkqgfnE/TDjcnYKVjfhvFjS0ohldoaQR3HT74e0eKLUDaG84nUp3uImMQ9KuwPmE9jvhvwyqrEsBoItq5DrziP8nEz0k8jcUz6tkcutekWRxrUtpBsJeIMx+Eah0seV8FfDTeEtevcKisFkb7RvzLSLf0C9sQ2Wp1aRSol1JvpYAHlFzNwWFgcWfFMwBlaagwazMSOkMzeaDb5pJ7E4zulT7Diq5AszmpCU1/DGruxH7GMwwhtQFjAG4Nt/y+/TCzJV1BkGQOcRJNvym3K2N6tW2+OLUTlLJkdVIk23Opz/VAhRfkL+7NjljJLEwD5m5CbkT9cZGqALmewv8AfARzbMwBWQTYbH25E/vvhqLfA/cNTNqAQoO0yQRMzy7xv9se8F4Y2YLuZIUECP6okD99RgallGq5mjTLaNQKlmB+WwFjFwTt2wy498QUcqiUaLW0kgAjVUBm5I+UEyZ58gYx0Qgk8BRvTyqUfBd2V6lKmQpFxLAyTyAIPIk74nuLfGKh7DxiOh8gWbgG8GP6RF9ziO4zxutWMMYT+hbL7829/tjBaZ0ll/CJ9jyP5Y6FpyfzP9kG0fjVny516WQE00tpC2kWAgzHm5+2EWYyxUkEQRYjvtir4Lws0cyGUzSqUmKn3QwfSZ7j3w4pZGm1XxCASLL6i5b2EAHr6DGb19kn4HZ8yK3vftthnwrLtWZKdManchVEgSxsLna/XB/GOGhXcqv8sPpHrEwPT/HXBvAOBslNc7Vo+LlQ5R0R4czKyAp1AqSCNjYcr46bU0mNCOudDMjCGUlSOhBg4/Yqaz8IZif4issknSaLEieRMXI64/YXw5DoU8M+Kq9FdB/mLIgsSCAOQJ5euNM98QtUOumGRlEySpAi39N7ctueKHhWUy+X1STUYiDrCgeoK+YLb5TvYyMc1eA0dLUBSIMNPggMwF206iJixkCbCBBuMlrJvgEyNrZmrl67GoEV4hlhPMCRzXf1BNr7b0eS41UhBTbWhsqsJ/7eojscN+I8Fy+WylLMCjSRKkLIi4G38tgSWMSbufKDtt1kKFJ0q18pVp1Goecp4fhnSFHnCkcj+UzeME7lwhNBdTLo5VfDOo/MD+HpJMST2sLXmQBs7wbQf+ZBbZTf6RtjFONVUL1GK6mIVS9wRzYAMNNoALCPm3jBFDLKymrUrKSTq1B1ifr9sZ1aCjOlQmyVELbhHlHHoWEG3MNywHUql1KmZUzB3Bm9ul/3IwZmOIUa38tjTLD5XUzPXrBjlscL2pFWs4qACdS3IA5MNyI+mIcUsoR5mc6xRakknYnqAQb9bfdcMOKU0riiXhg/lcNf5Yv7j7g9cLKtMaLfKxtHI9/Yn8+oxnWqnwxy0OG9jIj74S+gBnE+FCvURnNnF1CgavM4u2o2gAHyiwF+hPAKeXo5oVmMMkwp1Pcg7BiQp97HlgSnmD44BFjRDKehkqfW59vfDHMUQDrcqquRpNvmMSGkjTLGZMADV0w4OdpLwGew2zmVV8zTrpWFUMdRE+amVQtBX+mUAmOgPKZviVdjXqBYNwCQb7Xj1OChk2RErsQBZlAMnVBYKQDbbCJs5qJljdr9W9Tzkg4crlK2hNlDw3iFanTVKdRlUTAVo3N5vH64HzWeppqqVqmoj5gGLNrj5WPX3GxwuoZg9JIML01H/AH2ONqdFmA0rZT5SRbWZlr2nue8kTibrkR3xBFrgTHmAKt0Igr6Dkex7Ynnya1plfOhhuVwd/31xS59mLIulKSBNJDAKWb8VTxCBqZibzbaOuPTxKUSkFWEYudKwajEQSSfmttMW9MXF7XyAdxH4eZaVGhS0qtFA9VmYhS7CWLGfQCxgCMTuWoowZnUvSPygmBVI5hY1eGL9NRj5rxc13TNiKYDLqV6k6j8oAA0oys21hqABLauhn/iKsnifyKbIB5W1aQCRtGkQOfM+2C3tvuXKuxhTzCKGUUwEmYGxMAbHkokCdhtvgxeJZd9KGi7Odi1NY25MqkjpJYYU5fMtqAJpG+xB+kqwxrnuJ00Y6tK2nSsm/8A3Em/fGTX3/cg3ocIoJqApEkkyKjNU9iHJtygj1wUiKvyU6VMQPKi6R7DExX+JlUHRTBI3kwDaeXrOFma+Ia1QBTpW4aEBsQQRck88NaOpLn+R5LvNOai6ai6x0ddQ/XE/mvhpQP5bmlLSZ8y33s14jlOJXO8YrzD1Xg8pIH2gY44blqmYqJSpgvVcwoPuSSTsABJ7Y2hoTjncUkyr4fTaihSohGksQ8SjCTBVgT9DcWtikzPD3WimuoURgXEnVEBBpcTBJJ25Rvywz+F/gzL5PQ7VKlSsDJYOyJO9kU+YT/VM/bCn494AFo1cxlKjowl6i6pDLcsQdwfMTuQeUYlTg5e5aVWK3coqqwgiSVBmTMXYWMQLDbnBnGXjOZBIgjZRH3LEm2E/BM2GXznyEAczocc7XAOGWWzMsJ3kQYAnBPT2siSrgGcKfnCH1LgyehDled7YJ4XWVPlorO93nbqPDiPfHnEaOkyQSIhVi/qY7/r0xrlaJCwxgnlvFpuB1APPFzwiAjM1qlVQqVVpPqmW1E30r5al4kKgjyLNyeeBhwYeI1Ry1WqImpVMDULTpiZHQk7QOuCPBKgFGBbkByJ/Y3x+yPFAVK1z8ukB42kCzAbxsGHoRbEJyae0pMmuLcC0kvQ1VUUS4OnyQBMmRqO50qp0jfqWXAcp4aioNLgJpq0zfUh3MHcREj0OKlOE+Ipmo4UAnyAQQATuDp0naOmFlCgoYt+JRfqUkxIjcbT2HLDWo3GmDCsnQVFamslFukm4RrwTzghh6AY1Qnpc2FvlTqeknBq1AKa00Mr5WII2cArAPSP06TgNKH8zmzEgOw2VZvBNtv0GMJU2xC3j2gtRy8wWeZ6amAJMnuTe1uUYp89xzJ5ZEytLX4IBpVJFnpvIaqD/WlS+wkM0coS8TzlHLa6lNdVQzpLGWO8CREKOcR9d5rK57x0qCp4SFEZhqaCZmQqkEljMiPW2Or08mo0vuNAzZxwY8Sra1mMe3bH7AlXNMzFmNySTyud7csfsa2gH2Zp2ljo7E/cDe/cYEyXEGoFTSqMjK2vUDeYjfmImxnc47zGRJXU7gs0FrOWHM7iJ2FieeO6/DkgRrN73UCOZ+WcZb0uAtmHHuKvm2DVnJCiFRQFVRz0qLCYk/6GM/h3PUaVZXVdTidOuCht+JSL7n7Y1zDUVsdEj0O/Xcn88a5NzWVgqB5IGogiANwDFpkXjlbDUmxrnJ1n6rk3An994wrNItJLIPXTiqynAVZQCDHZtvfnjLNfBBMeHV3EwwuLnmI5dsKMaAnHzDLGkqYPJR94j8jhzwyqC06gjC/mO/aDY/XAOZ4HUy8sXpyNhLSfQFPN7T3xhWzVZysnSByCg/XrhyimIragFiacahPlMo46jmMBVacAkXWLT6ixwNmOLUqdJNLVDvAKoVBtq0k3TcEgHpjTLcQVxY77hhc/SZ9jjnlBxdgzpVE0zzEgX/qb77YYZotUU0Q2k1CFVxcq4ChTp5+Zr9QTGF7ECI2H+zj9ls2pzFGmRVbxCJFIsGChiWIKmZiOkYrS+ZMIvINneFZrKCMzWoVKjFdIpNLBRqMsPDWJm3M3xxlOGuh11BB/AhIkm92H4QJ53xYfG1OsgVkGmlTGrX0YiJNjpAWwawGozyx85zDmoTqqELHWx7nrMc++NG92UDWRu/FaaE6JqVI35Bud59b+u2A6fHqkkmpcWC0zpHe/IDmcLmp0wIWun914J7cwOWM1XLyP5uqd1J0j6hbj3GKUIioPr54vc6jPOm1xvvJk/bAmU4iaTg6niZ3gj2MifS/fGWazGVUjRqLbHSX37Enb3M4DGaLTPyci3zf7jFKH0GkVua4tUemQrHSZkn5b7kiIJPKe+Fv8ZUcKjO9QL8odiQD2BJj2jGGVY+CFtp1al7SPtM/uLb128EU2WGDidQ+4ntB+2ISrCCjD+IZmchioTy+W09YPrbAFI6lPo/10k/ngvggXzayBpM32JmNudzb1wvyptB5qfr5sWlyBww8oPU372XBmUA1y87yQouZNwOQt1tjDKU7AnlsOp5n2t9sauvIzH9K7n/q5AeuKfgZ3n/DIJAJGolRMwOhYATAA2w1/4ZZxKWadz8wosF9SyT9vzOEtZX0BioCGVFxuR+G94vflbATVXWoHWF6RsBtB62+uG4bobbGfXc38Sid/t+mAOJ8Y1UagDRrUre/zAjtNiT+uIH/5RiCdPOJmJ9sHcKrNUDlgAqRtuSZ6+l/bHJ+m25CzrLU1SyiBznc9z3+2DMrAqjXspBkchYCO230xhTWLmDcSCdx06/S+C8s+kebynSTTJ/EJmJ9V/MY1uxBLcTERu0RJm0+vP6742y2XaoZFhzJP54X0lVgSS0sbyNx17dI7YJy2YqKDoaFW1lAN+4FtsLUdsk3qOVsAYGxIIjcyOtzvsOU8s6z5cIDVYio6glFBLGObeYAQfe2CcvScyWBgnd1sT/1i09DIM4OyHBQx1VnVlWCV8pRdj5ibE9rYUHTChd8L8TZatWjqIosrVGqFyBRpiSzCPmBGiwgybXx3kfiH+J0sQFqbi0BhcNFrAwZFxMkXnBvFspSrpopgU0fyqw0oGghoRUTU41KpNmFgdxiH4dXdawpE6ApIH9pBJk25kdBytjRpSTa5Gz6Hbcbcj2/zyxhm82qIdRhBeAYn13+gxzUrjcAm4AHUxyHUyP3bC/i1IK7yyvppkkrJALDTAkXi4tI3xyw025UIkOK5rXUZk1Ra537RA8o6DfnjqjQ8SIYa4JiDyE2MXJ+knfDmvw8BUpxFtTR8xdha3YW+uC1ajlIUIK1ePMJ8q3sDHzkDfkO+O2qwivYmDl3HL7HH7FynFM8QCtKppIlYVQI5QAkAR0x7id/5j+wsSVfGkq/8l9YXSwiPmkufwxa0GxJkRBms5WZmMsSAd5n6fSbY+0/8R3yxVw+Xq+KRArBSq8hJM+cAdR0GPh+cIDtpJK6jpJ30yYmLTEYuOmk3QGrOpuZBm5F9+cWM+/0xd8Iz9LwKdoUyKdJTLMAzAu7cgYk231WMW+a1CSPfB+WztRJZHZTqABBgkQQY52IUf+sOUbQ0fWcrVYnQ/hqR5lpqIaCBGq+widhue2OfiHi65akHcTcLZoNwTYc//d8RvwrxcI/huQBUMlv7rTqJnysRsTvHKcF/H2Z8RxQUE6ACbT5m/wAAT74y9wBc98UpWVg6bHyEG5iCNUbdCQb9MT2ZzhqNqMCfwjYdsa5bg5gyoA7t+W5GNMvwkqwLeYDkP12xVxAHSiLWJLWAAuT9MNspwCqsMKioSJgkgjcQQAQbfsRii4Fwxf8AmadLMN+YH1tPbr3w1fIrEnHJq+pp1EpRJLO0qlFFLEEsYlY0xF5NvpY4ccEzXgDWRDOoIkGdBuB9fy7Y2fhvjO1JSAojUTy5iBO+9z95tn8Q8FYKDTJJUR5jcgelh7DEb1JJMTjQ8yvxODafb98v3Ax8v+MK1NMzUWmRFiqggaNSg26QesmIAI3xrTq1A+kjSecnl1x9P4XUo1KIp1UR1iCHUEEe4ONE/gSvmxJnwkycdKv15Yrvj34YTK1Vej/yakwN9DC5WTuCLie45YlSCb/vtjuhNTVoDykN8aFyFIFweR/dutseImGPD+GNVho8kwTqUesBjeOcYHJLLA04LlGq+TVCESe1x9JNvc46JKaaTXpqamm19LReOWxI9e+DuFUjQaok+QrIbba8H/O222P1HKrVWoT84XV6wd7c9M8+Qxluy/BIFkYSpJuAzX33Bj6nAtLLMSoHSSTyA5nDDKZQkMoEsG26mYj3nDJgEGhYJA8xAmWuYHYEx3uemE5U8DA0y8CVAAG2s7Aem/tzwL4SgEyahvYWG07nBD/xEm8DvH3m598eV+G1aVNar+Wm06WgQdJvFrwcOKEJqhdzJ8x/IdB0xvRo28ye8/mJx1WrNbTaCJ9D+xjmnXJOkkMeRHP6wcaNPsU0cnLKvm/CB5gdpvtG0CN8MeFkqrz5VIVjPUA2++PeCcLfOZinRplTeWLHy+W5kbkQNucYf/FOVo06dZUq02YFVCiASAwmNlFr+WcTN4SAG4bVUsq2ZKqPcf1KVEdokn2w0pZFD4YqKTo1aWUjnIgjvN+onY3wjynm/hlpKzkFwNKkBv5csAxhSRDMb7AnDDi/E3AVPkYCSREmSNMkbctuRxg4tSwF0KeH5t5amwLlSVUzeQY5kcr3wfTzhpa5VDZbFhJOqwEG3OcK6p1+HPzbG39EEe5BYT2GNskqK7h01AgqSIJjkVmYYRIPbocayUXlgqZS5X4vtAoL5pj+ZAPVboY9D+owXR+JdQA/h5A/AWnTP9hpiRPMYj69IUqulfMhurMsAjuGsCAY6TjSm5gMWOkGAQbr9eUc/wD1iGqEVtb4prKutKSaBu4JMesEEekCMTPHuO1ayK7MGDE6fLIt80FiYItte+P2ZzxQ/wAow+6ug/5gPJlE3/XthRl8yxFRWSVJ1FU2V7gMLwLbxYjpY4qKbHRRpnWWERl87VGDT+EwPrABwyqZ3LqgVnkxGlAJI3uSIB9j64jKWfqlWprABEM3PTvp1cl7LE98ZAEGymNpIILYFFpeBJVyVHEGFU66QCkiLuT12N7xAntywT8NigrojcP1uiFnb+JhWAN3YP5bSLaovthHw9KqG1NiCLqwMH3NsV/DvhSnnKep6vgFdgRI7G5APMcjjSCXCFbKmj/xKyIUACooAACimLdrGLdsfsAUOFVKaqi5zNaUAUaEpaYAgaSWmOk8sfsbdX5/pVst+MZxqNJnVA5HIuqAdyzmAMfz/wDFmepV3AXK06TJIJpVA2uBvqHlY9wfNiv+NPjGpm6IpUtFKmT528QsSBsPksJva+2JDJU1puf4hKVZCLAvUQ+oIYfcHCk0wbJQUr/ljWjRIiIkzc8rTf12w5q8GsWWosRIm8/S0d8Y8P4fUqlgq3UwxNgPfa/TewxEnSEY0dK7kn9T1/fbBlTMzcsTEC56CAL9hHthpkvhgfNWqC3JOXqzD9MaPlcqlgNZ9SR7nb6TjByQ6E9LNSQq3PS5/LB9OlV5AD2n85x3W4hEKmhSdgI/M/6xn4LPAksTzJn6YlgVWWzICj0xxnOLADEu3EgvkEkKI1cj2HbvgLNZqbdp+0/ljmXp85K3F1w/iqLSVpEsJ3HO/wC5x3W4qrYh8k1QUgTcbjqAcYnM1NlUk4r9OmxBHxDmx/EKV2CwfrbBOS4sV54n87TeSSdPWd52wO1R0tNvT/WOlaScUiSn+KuMCpl1Q7+ID6QrAn7gYlVEzGPHrlt9+oP6YxDX6fvpjSENqpDNQhGCuH5oqYmFY3HfkcCqYj88G8PrJTYPPmUyBEzvtNhYW5yR0xTyCVlFwfItmKiUp+f5iJsLltxHyybSMF8a4Y2VL03WS0+G680CsWt1B0yOnaMLctm3oVddI20nSwjyhoBAnpqtiv8AibMrVyNPMMZZHpvboyMjL6M8j6YzSwx7cCDKUyihwCXqKIt8ixBY92uB2JPMYT5vienyhl9JgfRRfAGa4pUdjJgTt+9oG3TCzM0QD2O3Y4UNPOSRxwg1Hr01V1dmYBVeNLHodUAA7XIxbfFnEFLZLK18q+TQM7VEstNqhAANOoJUiZk8tV+uPllJiDyPvhhmeMVaiqlRqjojSFZy0TExMxOOiqVDo3r0B/OVQYDt62ixt1H2xzmtQEReABBBmQDyPIfngSm9YhiA4UiS0GImJY7HpOORmWF5nqCLjbvtAFxiUmBQcK/hTTVWVlYi9adTA72G0TaCDbrg7+Kp1mc1CGqTpJRNIdYADaQAFkDa18TOQzYkhrA37ScGiqNUqs2j6Enb98sZSi8rJLH/AAlnSrTogGaVUVELCDpUMGBjY6GYWtf0wu4zmzUrPqABYzA5QIX8v/LFD8L0xFbMk6UpiFY7XAkAdu25IGJMku08yxj3Mj7nC5YHaH5TzDCfcEfrgx6dwRuQLdf94EqgeGxmCIKnpHURflg4AlRIKsADcRuOc3HL64mXFga5YIwKvZYPt3xiMoig+G0qel8FZOsQ2qBIswKggj3B6bYPcKrmooWJ8gAsvXcTvYenphJ9hoAbIlF5Fuf9o5gdzz+mMOD5NYzIc6VCpLdNTBeY2J+04PqNqMbSfp+5xS8KyeWCupQN4kB9RJ1AGRMdDfE6k1FV3YJWfO9IpsYUTMSNQ+uomPTBiZgc2I/6jEfp+WHXxR8MrSHjUCTStqQmSswAQea8r3BjflNkYpSUlYpLyPKeabmxYcpkiO2GtB6AhiEL2IDPIE3PKFPafXEflToa30Mj6xhvkal4ZgDDEMRM2MAjYkmBMc55YVuLJLRaKESaK/8A9lP/APXj3ER/Fv8A3+zfpGP2L+MyqAqnEHtC0u38tf2cAZrM1HtVCkTIAAA9PKASOxJx4ahk2tPf2x+mbCN+e3vzxSbWBm+Y4l/JFIKERSztoWCzsbkiQJgBRsAFFsMeFmqVVEpOiRYvAH3N56wZwroUqNJz4hao42AMIp68ySPQAd7YJXi4LABhJ2mSfYbH0jCnbwMZ1slUPzEGO5Meg2wFUoE2BA78/tYYPy/DsxW3DR1eVHssfpgunwMkwatv7BH/AJEn7DGVgAcP4SoIsWPU/wCP94x4zmws00jo7D//ACL/AFPt1l3xfM+EuinZiLkfhHQH+o/YdyIk87T87ACwYj84+2GsvIA2YH8xvU46qr5h3VR/4jHeYAk/1eIRvyAHLbfnjisfP7kD05Y0Qij4TRBoU5/pgz1FsHZbh4nl74nshxbRCVIGqYPLeBPrGG3/AMpp5/v/ADjl1ITTKCeM8IR6bdSLev7vj509SoLEn0ifzxZ8Z+IglJgDcghR3Pbtvj589Unck++Oj0sZU9wMIkHePX/Qx3SVdixI/wCm33IOMEHLfr+/XBeXojmdt/3z9P8AGOloRrTp094eOkgT/wCJ+vLHpyy7BHJifnFv/AY31qolyB0G8D05nGNfNeL/AC6KHzW7t7DCruKy6+E3p0qSGzNHzbwOgPT88UHEHTMUalOwLrEkcwQwntIH3x82p5h6bNTaxF4mYBuBa1pwVT48yD5oJBhiGKg3gtF4kcgccM9GTnuixu7EVZVFxIGxDfhPQkb+tvQY6o01cFSTfYi8HlI5icacPo1VdQzJVSI1Kyvy/F+MDl5wOWC8/wAOCgnTBBM6Tb17ehx219QeCdZIMEXH2xvQfTyHqJBj2sR649Zb3n1x7SGLYgvQrgspIkQY59j+/rjjKHSxH4iII5MORHQjpse0Y4RtMnnH79ffBmWzgJ8tmI2Is3b1xGUBguRDOFJKg8wJJ5WXmR/TIJ2FyMOcrwHS/h1S6tbSykFGBAIZfLJBkfcWx5/8aWUMrqQCNaqZKd2Ftp3BMdd8P6OZFenSpyErURpkixQmAfVWiRtJBwZaoVi/j1KDSoU5KokhTY7Fi7DkzbxyEYAp5OaQYbi59JInDCnkvDc621O03BnkDJ5mRN/zx5nHFBjoEoGNv7WL29pjGVVgBeEHhNJiTYcjuT9re4wwz2depX/mgBvDRWgf0oiye+xx5kMsCEkApSYsxJ/AR5fWSCvtgnLZYVnrZg3EE9p2A/I+w64rbcQAwhN9iIuOY5fs4JaqdAtA5+t7R3gn2x5l8truW0gCdXcidP7/AFwLnWMU4sD83cj/AN7d8YxdsADMcShoHX84/wAffDbIcVNpxNVaBLyflJgn8/cSDHQjBNKiVYoCzMJ2E35fpjSemmhosuIcdHgODcv5QPUgE+3+OuJcRJH09MB5qg4u8zt5hEc8MqepWWosSQY6XlT9537YzjBQWAeTSqyFLLpZQoN/mPmki1rBff1xh4sERyuf0++PcxRZVDMIEwR9x6gwf/qcZ02GKokY/wASvQ/v3x+wJ4w6Y/YjYFsGgKBBnsRAH3M/XA63V6hMXhQF3Y3jkAAJNp22uMCfxbJuD2MyPcddt8YpnGOgQrBTIUm1zJ1dZtPYAY6lF9ykhjw/hj5moEpm+7NyRRuT2H3MDniyyucy2TUrRSXPzMTJPq0bdlEe+IHh2drj+VTqVBqayodMtykrBb/uNu2LTgvCKIA1t/EZgQWQNqAJ5QLQDbU1u98Z6iopIIpZzMZojw1LLPKyCDzM3+5w3oZdqCnW4aq3MCyDoJ3Pr6xEAssuWRYbSGsAq7IDt2ntt+quu/iZjQJhV372F+tycYDon89esy+pibnYse9z98Kc+p8cjkWYe8xhzTQNmi3MhvozA/phfxilFVWjdifzOKRIoAmtPUz9/wDeOc0YueRBwUlD+avocbVlVA5YkMUYU5U3bnpaNMra3Q4uwEucOto5QBvt7TfGCl1OkOY+3tg3gRTxKjOVUQFAcgTsbSeUfcYEzOmbEEcuvvja+wdzhctrN6nLmP8AdsBOBJ0zp5TvHfGrtAPT92xp4dltBjnG5/fPFLAMzooDa/8AjBFerpAA9v8AONmRQP5aserN+ig29yfTGC5XmSf33wbkwMom7En1xQfCUCqSY+S3uRhOlMTt9b/6wfRLIRe/P35ew+84jU6lQFVmMghZn5kCfacJVyYanCqT53X0Ihlg97/U4Fr8VcLucMPh/PK2VKAHW1fpt5eZ9/scYwhKPIgbhtBXEkKwH4lBDj103+xHfGuYrISdDsGH9Y3j+6fzwPVpfznglG+ZGFpBvBgQYmJPON9sMqtRXAI0sIg6lGoNy1CZHrMQbdtr7iJ3MZoAw6Qf32xg7Iflt7b4YZ0I6Sim26yftqvPb88JNcbbd8WsjNK9SR7Y/KzAkkRy+4J/KPfHocW9cbVl8xHQ99v3fDH2HeV4l4NSnWAlTv35Mp9Rz5YrOJcDTxBXpGadSk5BHdSwj3GITJstULRMiJIbv3nlis+AeMNAybpqGs6DzSZLAjmsg/U9sTSQpLudZdg2WIJhqTkGdwj3U+xLD2wvdAQ4O1hfrub+pw6+IuD1PGdqYlKy6WAiziSJnkSInvhF5lKhrBl1e9pHfafriNRdyQ/g3D/EolNUKpWT/aNZHaSScavxKmwNKkG8JF85Wwkjad5Bt3IbpgLheaYAqIJYEQRIJFxI/TvhpXimofLqnhOwGYpRqUM20TfQSbXlTAESMTv6Rg5pIulA0q8MI5KTsZ5gDHlWgGNNVXUagqncKVWnzOsgR5xPO1sGtwwlDXpr5TCrzKuGRShvPyzB5iO8Y1HFDMAgyUoNTvtqc+Y/WR/24yh5HFdRNZ5dIWkVIKkmTHmnmI5QB1Nvpjn8gU8Ko8TVXWuliGCglQTG0lTG+Nc2QlQoUIQE+VXtMEBlJB5wefSenFKuopshQEsynxOaquqQo7yL/wBoxqmEsMaZzJ0agWatUtoUsr1CYJEQDF4j6EY34TRpqlJXgy9SnH9rLC/Qm/TCzK5+GqEj52BACKYAkDcWseWN83nBuALAgabQSpU26kH/ANYmOGKznLcUagPMRUpzBIs6wSLjmLb9+WGi0KFcB1sImVtzImIvcEe2Jn+KZdWzECT6mSY9z9sWfwLxdkDUqTUk1eZfFUmmVuWDAQQOcja/KcJ6ak/AEhUZpMG02kcsfsGZqnpdl3hiJXax5dumP2CybJ5Mu8bmOkD9RjLM0I/BbqMM0pDG6ZS/zG4P/wCP+/rjZyouxdwLhD5mutFbA3diY0oI1HvvAHMkY+uDOUqY8Kgqqq2AUAARER1Pe+PkuRz70w7IdJa3KY3ImLzb6YMocarBlOoGINwL9jidSMpGidH1Lhw8SoFAkwzH8gSfcmThTw+oxfMMaZQQvhk/iQqCre5cnFwuRpUcpmM1SQr4uV1tTDeUEU2I0z8u8WttbE1/xUzpytCkaYE+GqAnlEgesTthS0NsfqKyV4XVDZ4oN1UT9QT+Yxz8UQKyUwNhqP3UR98e/wDDfKI1StUYM1YU3dX1WEHzBl/FqJBmREYn81xtqhZ2VdaLve5LDfsOmI2NNUSMKJHisLWVfqxt6W/MYN48reCtMeUwGgGRMqDMi41oWFv6TiJoZl/GlWKlySSO8/sdMWNZCtAMzu5UGNRHLSbQJ3J3Jwpx2yRL5EnDMijAzrU2nQegva4N8CZ7hLGropgsYBMkW1SFmwALRYX2mcNeE5zRTrV9IYqNWk7E3N+04XZLPOjeIGmoSXZzcljN72526Yu5Juhg+R0gkVEjQGJWIYsLAE7rff0OBKLkdz3wTXql2ZmJLNdidycDrY41u+RoI/jHIi3sNscJRk+ck++OKjmRBgYLyqfXrhN0gCKNOLgRG3r/AKxjmLAfT74Ja0xyGBat0B/u/wAYmPIjiqNx1w54L5fBpqQPFWo0ACS4DEsTvIKqvt64TVNwca/D2bYZ2kNwviAD1pux+4+5xbVodBtd4IJt5b9iDMx6NB9Ogx7lMsXZ7gMItuCp3vNwT9J5ESeszeopO+hCY6ilTMjpdp9sa8Mob3ujnSQIiOXob22vaMLsSAcRpMjSDGoTyIJ52gevrPTCrMMfxr7jf7/rh3xhfMw5EFvcA/4j3wkeuwG8job/AEO+KXgZkqf0nBtembWmw/xgBzzFvTDXJUpC3O3XDYWYZcQwNrDnh/8ADXGTRqGosXmQ2xEc+eAmyy3nA9ekqsojfvcX64hhZ9W4PmGqZenUrDQ1UkqL2DNFMQbjl6SbdEXxRw4wIWNPmHab/Tcd7Ymc98WViv8ADkKVptCtHm8p3JmOXTFRwEfxOWWq5OsMUmTcCDf6/acDYmiWpVSpUjdTP0j9CcbZbN/w2YdblKoIk3kMsofaQv1x1xTLCnmDTFwKmmfUgfkcLeKVyoXnoaAeyknGaV48gfTPhrLBsswBlTW1L3hQAcRnFMq1NmBenUYtfS+okHbyhTE+vPFFwFS9WnTDFVpKXAE3YkG9+pH0wd8TUvDpvUYs2whWKcjuVMnbE6fyO/IX4JPPZSoULtRASRaopBJP9JBDCwJmIxNOCDBw44fxSkHAbLIxNwdR36nm3ocfuIZLWr1CfMkmygA+aIgWAvh4QNtu2J1upPS/rjbLMW1TvF+8c/pgdPl9/wDWCMgLz1EfW2KAFqb6etycNuHtoCslivLt39cKahhp7z64bZFyVJO8nCk8CYRUaSTG5nHmO8eYz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“World”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1200AD  </a:t>
            </a:r>
            <a:r>
              <a:rPr lang="en-US" dirty="0" err="1" smtClean="0"/>
              <a:t>Pa’ao</a:t>
            </a:r>
            <a:r>
              <a:rPr lang="en-US" dirty="0" smtClean="0"/>
              <a:t> , initiated new social order</a:t>
            </a:r>
          </a:p>
          <a:p>
            <a:pPr lvl="1"/>
            <a:r>
              <a:rPr lang="en-US" dirty="0" err="1" smtClean="0"/>
              <a:t>Mo’i</a:t>
            </a:r>
            <a:r>
              <a:rPr lang="en-US" dirty="0" smtClean="0"/>
              <a:t> (king/queen)</a:t>
            </a:r>
          </a:p>
          <a:p>
            <a:pPr lvl="1"/>
            <a:r>
              <a:rPr lang="en-US" dirty="0" err="1" smtClean="0"/>
              <a:t>Ali’i</a:t>
            </a:r>
            <a:r>
              <a:rPr lang="en-US" dirty="0" smtClean="0"/>
              <a:t> (royalty)</a:t>
            </a:r>
          </a:p>
          <a:p>
            <a:pPr lvl="1"/>
            <a:r>
              <a:rPr lang="en-US" dirty="0" err="1" smtClean="0"/>
              <a:t>Kahuna</a:t>
            </a:r>
            <a:r>
              <a:rPr lang="en-US" dirty="0" smtClean="0"/>
              <a:t> (priest and experts in certain professions)</a:t>
            </a:r>
          </a:p>
          <a:p>
            <a:pPr lvl="1"/>
            <a:r>
              <a:rPr lang="en-US" dirty="0" err="1" smtClean="0"/>
              <a:t>Maka’ainana</a:t>
            </a:r>
            <a:r>
              <a:rPr lang="en-US" dirty="0" smtClean="0"/>
              <a:t> (commoner, akin to peasants, usually farmers, craftsmen and fishermen)</a:t>
            </a:r>
          </a:p>
          <a:p>
            <a:pPr lvl="1"/>
            <a:r>
              <a:rPr lang="en-US" dirty="0" err="1" smtClean="0"/>
              <a:t>Kaua</a:t>
            </a:r>
            <a:r>
              <a:rPr lang="en-US" dirty="0" smtClean="0"/>
              <a:t> (slave, outcast, prisoner of war, sacrifice)</a:t>
            </a:r>
          </a:p>
          <a:p>
            <a:r>
              <a:rPr lang="en-US" dirty="0" smtClean="0"/>
              <a:t>Feudal system governed through </a:t>
            </a:r>
            <a:r>
              <a:rPr lang="en-US" dirty="0" err="1" smtClean="0"/>
              <a:t>kapu</a:t>
            </a:r>
            <a:r>
              <a:rPr lang="en-US" dirty="0" smtClean="0"/>
              <a:t> (taboo), dictated all aspects of life, upon pain of death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did Hawaii come from?</a:t>
            </a:r>
          </a:p>
          <a:p>
            <a:r>
              <a:rPr lang="en-US" dirty="0" smtClean="0"/>
              <a:t>What makes Hawaii unique?</a:t>
            </a:r>
          </a:p>
          <a:p>
            <a:r>
              <a:rPr lang="en-US" dirty="0" smtClean="0"/>
              <a:t>Why might a visitor come to Hawaii?</a:t>
            </a:r>
          </a:p>
          <a:p>
            <a:r>
              <a:rPr lang="en-US" dirty="0" smtClean="0"/>
              <a:t>In what way does historical knowledge have an impact on what we do today?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From the mountains to the oceans, from the windward to the leeward side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 descr="http://4.bp.blogspot.com/_b3u09qZ78BY/TRhP_iyv5hI/AAAAAAAAAtU/r5EYW8acdX0/s1600/Ahupua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276600" cy="4641851"/>
          </a:xfrm>
          <a:prstGeom prst="rect">
            <a:avLst/>
          </a:prstGeom>
          <a:noFill/>
        </p:spPr>
      </p:pic>
      <p:pic>
        <p:nvPicPr>
          <p:cNvPr id="92166" name="Picture 6" descr="http://www2.hawaii.edu/~uhmalama/dhanaike/Ahupuaa_lesson/moku_oa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398656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FF through MHH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1778 – Captain James Cook is the first known Westerners to reach Hawaiian Islands</a:t>
            </a:r>
          </a:p>
          <a:p>
            <a:pPr lvl="1"/>
            <a:r>
              <a:rPr lang="en-US" dirty="0" smtClean="0"/>
              <a:t>Cook names the islands the Sandwich Isles, in honor of one of his patrons, John Montague, the Earl of Sandwich</a:t>
            </a:r>
          </a:p>
          <a:p>
            <a:r>
              <a:rPr lang="en-US" dirty="0" smtClean="0"/>
              <a:t>1795-1810 </a:t>
            </a:r>
            <a:r>
              <a:rPr lang="en-US" dirty="0" err="1" smtClean="0"/>
              <a:t>Kamehameha</a:t>
            </a:r>
            <a:r>
              <a:rPr lang="en-US" dirty="0" smtClean="0"/>
              <a:t> unites islands under one rule, becomes King</a:t>
            </a:r>
          </a:p>
          <a:p>
            <a:r>
              <a:rPr lang="en-US" dirty="0" smtClean="0"/>
              <a:t>1800’s</a:t>
            </a:r>
          </a:p>
          <a:p>
            <a:pPr lvl="1"/>
            <a:r>
              <a:rPr lang="en-US" dirty="0" smtClean="0"/>
              <a:t>Hawaii exploited for its sandalwood, whaling, land and people</a:t>
            </a:r>
          </a:p>
          <a:p>
            <a:pPr lvl="1"/>
            <a:r>
              <a:rPr lang="en-US" dirty="0" smtClean="0"/>
              <a:t>Immigrant labor brought in from all over – China, Japan, Portugal, Norway, Germany – changes racial landscape in Hawaii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FF through MHH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</a:t>
            </a:r>
            <a:r>
              <a:rPr lang="en-US" dirty="0" err="1" smtClean="0"/>
              <a:t>Mahele</a:t>
            </a:r>
            <a:r>
              <a:rPr lang="en-US" dirty="0" smtClean="0"/>
              <a:t> – does away with stewardship of land (</a:t>
            </a:r>
            <a:r>
              <a:rPr lang="en-US" dirty="0" err="1" smtClean="0"/>
              <a:t>ahupua’a</a:t>
            </a:r>
            <a:r>
              <a:rPr lang="en-US" dirty="0" smtClean="0"/>
              <a:t> system), gives way to land ownership</a:t>
            </a:r>
          </a:p>
          <a:p>
            <a:pPr lvl="1"/>
            <a:r>
              <a:rPr lang="en-US" dirty="0" smtClean="0"/>
              <a:t>Allows westerners to own land, making way for agricultural economy (also government owned land)</a:t>
            </a:r>
          </a:p>
          <a:p>
            <a:pPr lvl="1"/>
            <a:r>
              <a:rPr lang="en-US" dirty="0" smtClean="0"/>
              <a:t>Sugar, pineapples, rice, cotton, cattle </a:t>
            </a:r>
          </a:p>
          <a:p>
            <a:r>
              <a:rPr lang="en-US" dirty="0" smtClean="0"/>
              <a:t>Overthrow of the Hawaiian Monarchy and Annexation by United States of America</a:t>
            </a:r>
          </a:p>
          <a:p>
            <a:r>
              <a:rPr lang="en-US" dirty="0" smtClean="0"/>
              <a:t>August 21, 1959 – Hawaii becomes a state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this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are curious about Hawaii…although only the rich can afford to come here for pleasure</a:t>
            </a:r>
          </a:p>
          <a:p>
            <a:pPr lvl="1"/>
            <a:r>
              <a:rPr lang="en-US" dirty="0" smtClean="0"/>
              <a:t>Mark Twain (Huckleberry Finn, Tom Sawyer)</a:t>
            </a:r>
          </a:p>
          <a:p>
            <a:pPr lvl="1"/>
            <a:r>
              <a:rPr lang="en-US" dirty="0" smtClean="0"/>
              <a:t>Robert Louis Stevenson (Treasure Island)</a:t>
            </a:r>
          </a:p>
          <a:p>
            <a:r>
              <a:rPr lang="en-US" dirty="0" smtClean="0"/>
              <a:t>People could only come by sea (boat)</a:t>
            </a:r>
          </a:p>
          <a:p>
            <a:r>
              <a:rPr lang="en-US" dirty="0" smtClean="0"/>
              <a:t>Following the annexation…</a:t>
            </a:r>
          </a:p>
          <a:p>
            <a:pPr lvl="1"/>
            <a:r>
              <a:rPr lang="en-US" dirty="0" smtClean="0"/>
              <a:t>First hotels – Hawaiian Hotel</a:t>
            </a:r>
          </a:p>
          <a:p>
            <a:pPr lvl="2"/>
            <a:r>
              <a:rPr lang="en-US" dirty="0" smtClean="0"/>
              <a:t>First successful hotel – </a:t>
            </a:r>
            <a:r>
              <a:rPr lang="en-US" dirty="0" err="1" smtClean="0"/>
              <a:t>Moana</a:t>
            </a:r>
            <a:r>
              <a:rPr lang="en-US" dirty="0" smtClean="0"/>
              <a:t> </a:t>
            </a:r>
            <a:r>
              <a:rPr lang="en-US" dirty="0" err="1" smtClean="0"/>
              <a:t>Surfrider</a:t>
            </a:r>
            <a:endParaRPr lang="en-US" dirty="0" smtClean="0"/>
          </a:p>
          <a:p>
            <a:pPr lvl="1"/>
            <a:r>
              <a:rPr lang="en-US" dirty="0" smtClean="0"/>
              <a:t>Beach Boys  and Duke </a:t>
            </a:r>
            <a:r>
              <a:rPr lang="en-US" dirty="0" err="1" smtClean="0"/>
              <a:t>Kahanamoku</a:t>
            </a:r>
            <a:endParaRPr lang="en-US" dirty="0" smtClean="0"/>
          </a:p>
          <a:p>
            <a:pPr lvl="1"/>
            <a:r>
              <a:rPr lang="en-US" dirty="0" smtClean="0"/>
              <a:t>Matson – luxury liners (cruise ships)</a:t>
            </a:r>
          </a:p>
          <a:p>
            <a:pPr lvl="1"/>
            <a:r>
              <a:rPr lang="en-US" dirty="0" smtClean="0"/>
              <a:t>1929 – first inter-island flights</a:t>
            </a:r>
          </a:p>
          <a:p>
            <a:pPr lvl="1"/>
            <a:r>
              <a:rPr lang="en-US" dirty="0" smtClean="0"/>
              <a:t>1935 – first trans-Pacific  flights (Pan-American Airlines)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upload.wikimedia.org/wikipedia/en/thumb/3/3a/Pan_Am_Logo.svg/150px-Pan_Am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57200"/>
            <a:ext cx="1428750" cy="1419226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TEhQUExQVFRUVFxcYGBcYGBwXFxwaGxgYGRgcGBgcHSggGBolHRobIjEhJSkrLi4uGh81ODMsNygtLisBCgoKDg0OGxAQGywmICQsNDQsLCwsLCw0LCwsNCwsLCwsLCwsLCwsLCwsLCwsLCwsLCwsLCwsLCwsLCwsLCwsLP/AABEIALgBEQMBIgACEQEDEQH/xAAcAAAABwEBAAAAAAAAAAAAAAAAAQIDBAUGBwj/xABKEAACAQIEAwUEBQgHCAEFAAABAhEAAwQSITEFQVEGEyJhcTKBkaEHFEJSsRUjksHR0uHwM1NiorLi8RYkQ1RjcoKTcxdEVcLy/8QAGgEAAwEBAQEAAAAAAAAAAAAAAQIDAAQFBv/EAC4RAAICAgEEAQMCBQUAAAAAAAABAhEDEiETMUFRYQQioSPwFDNCcYEykbHB0f/aAAwDAQACEQMRAD8A3hFIYU8RSSK9dM+daI5FJIp8rSGWnTJSiMkUkiniKQRRTItDVFThFJy01k2hM0KVFGBWMhNHSooRWsYTRijijihZqCFHRxQisMJijAo6C0LCGKUBRgUoChY6iEBShRxRxStlEgCjo6EUBgUdCKOKAUgCjijAo6A1BAUoCgBTgFAeKCApQowtMY3FLbQu5hV+Z5Afz+FTlJJWy8IOToi8W4iLKZz7RkIv4k/z0FZvA2hJxOIXvVAzC2dmZmygudso10jpTF+3exhe4CEQLmzHYKGiAOg118tta0OFwls4Nh4jbFr2iIY5bgO3LUfOuCU3N2elCKikkQf9r2/5fDfo/wAaFVue1/yP99/3aFLZTg27JTbLUgEHYgx50RWvUUjxJQIpWklakslIKUyZKUCOVpBWpBWklaayTgRytJK1IK0RWm2JuAxFCKdy0MtaxdBqKGWnctDLWsOg1FGFp3LQy1rDoNhaGWnctCK1jaEa6DDRvBj1ijRdBHSnGSdOunxoC3Gm8aT1ihfIya6bjXnuLUUqKNRSooNhSExRxSoo4oWNQmKOKUFpQWhYyiIApUUsLR5aFjUNmlhaol4qWxVy1ICLYZgDzIYAnXp0q/tOrCVIYTEgyKWwpBBaWBSwtHFK5FIxEXDA1MACSegrI8QufW7mTOLVhJ8bDQQN4kSx0AHn8X+McX75/q9gqx+0ZgEggfoiff6Cn+EcKAS9aZw7TdDNEKpC+GOpEA89Z6VxZcmzpdj0sONRRLw1zCWcLCrcuW4KkkQzy50MRlXMD05Ur8vZcP3iWraqqyLf2Vl8oJjffy51A72wuDhs5RxkUH+kdu9JAEbEke6aTguz2I7sXb2LfCg/8G2VFu0swFk7t1PMnc7lEWIv+3OI+/b/AEf40Kdz2f8A8vc+CfuUK2j9m2RmuG33w1w37LObbRnR9hJ56Tl10bl+OqftpaH/AA7kxOgJ+YFYziGAuYG9EyhgL4c0bjXXpp51J4fh5ZXsNk8S5xHhyeLOFnrpvosHlqLxmyU8cZdzZcE7T2sTca2AUYAZQ2hbeYkDyq8KVguO4YSjapcE5bg2EAt4zyXSP9a0fZrj3fTau+G+m4+95jrVozd0zmyYVVxLdkpspUspSClUUjjlAilKIrUgrrH88v20WSm2JuBGK0MtPlKIpR2F1GctFlp/JQ7ujsbQZy0IpWIdUXMxgCNYJ3MDQAmov5Xs9X/9V39yhuh1ik+xJiovEMULSZyCRIB8p0n4wPfRHi9nq/8A6bv7lVvaHFJew123bLFyAVDI6AkMDuygfOlc1XA8MLclaHbfHrBg5ue0UrE9oMOpJZomTtWUsdmMO2DGZhbxbb+J8o/Oz9mR7AjTrTnB+yWFyuMVdFxiQUytc00aZgDnFc3XnZ2/wmKjW8I4vbxBbupIUAk+swPkaswlYr6OrRwti59YQ23Zl0VS5MLv+bzcya1P5cs9bn/pu/uVeOTjk5smGpVFcE4JRhagjjtjrc/9N39ypuCxKXQShJA0Mqy677MBR3E6bXgXlowtO5aVkobG1GglGRAP+vyp3LSb6+E6x74+fKhY2pybtdpce/BiXtlgJk6jwnYEeEk8yDtW57GXw1hQGB0XTpIGh1Me/wAtqyv0mYfLYbJ7KMhcyASzMN+gMMY+HOqxuOvmsDUAZbmYEgFDaVlIkZhqF11+1OxiSmozdsq8duzo/GuO27GUMdWaI5wFZmPQQAN+ZA8qw/Gu21y7lt2otrc9o5szQTGrfYneB8eVZy9j7ly4MTcAMXMttIiCRGaAJJ1HPSRFX/Dexd+9Nwoe8Nx9GMQFdSWI2UTKwdY9Kjky7cLsUjCuIj/Z/ABrgyqRftqCHzQJDlSFUe0BoddzIOm21w/HEFu8/cAKrNnRZZmbLJzn13nQAa1MwvB+6cZFULkIe5zJDlgo+J2H4U9awj/nc6Qpa6EQRLKwOuhmSSTr15VI64Q1RmwjBmu3iq3wrCPCbWEUoWtkrzYmAQDrOmmpp+NcQu8Rbu0ZreGtlQz7MxEzoRDOfu8p8q1PbbB4ZlIulyxIJVGCiQABIjxsABudB7gcVbLYh1w+HRVUaDwLktrOvPf5mm7DifyDhPuYr/2JQrT/AP05T+sP6K/soVrYKRP7VYDvFBAVgAZQ6FhoZRuTCNuc+Vc64lw65hSHQTbOo08Q566/r5V1HiQOVlGoYbHl5g8j/PnVFxyxcuYYraE3ABA0BMEFhr1E6aT1qtCJlHwjjFu+nd3IM6QQADyICz8vh0rXdncAmQyoeDIZgGMNJgHyn4RXL+J4BrLE25AChiu28SQP1VZdnu2jW/vMPuzoSdJIjX5ddZNNGXsE4trg6D2i7RW8IJcFgBmfKRmCkwCFPta79BrRYbtRhbhUW7ofMyqI/tRB9JMT1npXJ/pG7UG+EOQBiCuoGg55Z67TWT4Vxjurlq5BOXfrAKmP56UHmSlRzLFfc9Cdp77JZJSc5BVY3kjSPeK5xwPtLesNZQhWXvIuNuSJhgAIzabE6+Hzo+KdpmvYFHzTkIk/aLqNCIOg8R38vMCo4GDe7k5gALqoQSPtNJK+4nfkOlCeVbKmI4OmdzyUWSlreRmIVgSADAPLlThWr2T0I+Shkp/JQKUdjaEW9hwysp2YEH0IiuWY4OhZchJUkHUciQeflXXMlc67dYHLfLAaXFDe/wBk8xzE++kn2OjBw6M3avXSultyDzoku3SYFppjadY6xXSuDcOH1ezpvbT/AAisphOxd0Y04kMsnEu0jPPdG0yZfYiZjnFQpnU2kUIu3Tmi0xy6HWeu/Q0RxF3Lm7tso+1Oh9+1S8N9H+It4a8iMga9hFRzNzW4MSrEnwbd3I669CannsDcyiz4e5+uPdyS/sdyFUTk3zSelCmbZFHcuXhE2mE6LJjNtt1/0pK3rwE903nof2VY8Q+j/EXLNpS6Z7WEtW0M3BluLiMzERbkDu9BpOg5Ca6SOHL0rNM1o5NhHaPYHvOtdb7O4PusPbUiDlzN6t4j8Jj3VzbgPD+9xS2yNDcM6fZDEty6A12DLVoHPmV8DYWo2Nx9qyJu3EQDcsQIo+L4vubTN9rZdJljtpz9K5bxey+Kv3kGdwguNnJmcmXkRB9peXPTeKznRLQ1uO7e4VG8NxXEgDLJmfOPD6+7nIyfG+3Fq67d0XYZTGpyyQRJViD7/Q+sbjXZW4lpiAxyqSzEkz/vF8R6wi6nlFZ3D8AL3GtlRbcIxGbwCQWI33BXQeYHpSdSfgLj4La/2jOLsXLV0KpW1cIGpZ2KlVgbCAW1jQTtvVPgsVpqTCDmZ3BlfQEx76cHBr1v85bYMiBxnUSSAGNxWGxOXMfOPKs/bxcKywdZnXefPr+2uduS79xq4N32Mwfe93fvMAhuqgWIllV3MaQIgNFavifHcPbt3k78L+cLlidIzJIje62WTpzIHrzzC8Wu5EtW3bLBUZdSPaBGx0iOhIMbUxxC07N/RsZ30O8ydYkmRz3I661uCsZao6bgO1+FvXwwxAVQmX84QGzFvsCQNgD7/dUluKiyjsbwdmdoKtDFQco8RMiQsyOsDqOOWu87zUH7SwR79B8dPM1ZW7vtEmNJ3IzMWbcTsNPlR4D1a7muw9i/xC74SQgPiuEKQBOqrpqd+frW74FwpbDLbtgW0VvV7jRJJjZdRP8AHSL2N41h3wwytbRrYyukgQY3AO4O4Pu5Vlu2fbW5aNxLBSLpy5wZeIAEdBv8TtoSVxyx5TVWdU/KNn+utfpr+2hXmz8pt5/BqOjaI/xC9HYuJ8aGW3cQB1aMw1VgDzykAiOc09cXmPXp8OlVZ4aUTu2OaACDsee3xosX2isJ7V1R5TLfoiT8q6aHsZxmHD3Szc1YToOm/nWdwuHFm4mqBMpnxKNczb89oqN2o7TYW4pNvvO85OoyjyDBiCfhNYbFcQcyzHoNzrIB+G9TlJRM2yR2oxHfXC07HLvm2gcupk/6VFxvDciBlbMDGoHUcj7tqjvZcDOT01kbNt57k+8VL4Lftk5LpKExlcAnLodwOp12Ose7nq2KolbbvlZWfKPfMfGuz/R32Vw9/CM/elbhALDQZSNQQPI8/wAK47xIfnGOhyz4gCoMDeD8/Wtt2G4VdvB2tuQojMoYAj18o157VyfU4J5KUXz/ALflHd9NkhG1Lz5qyHx7jWJw9+4iX3IDAyswYBAnfYEiKuOy/bXFXGS0boOcwHY84Oh6bHyqr432ZcXmtkMbrKXQTusvp5kR8I2rMXS9q44QwVKkCIM6NtyjX9VdOFThFKTtnPmcZTbid3+qcSP2rfx+HKgMDxD71v8An3bVT8E+kdkwEm0zOilQTcWDvlke2YGnoN9aveE/SRYcDMt0QoBaUgnQGCSDvyjnXRbJqcW6GLtrHWwXcqVUEnLqYGpgQJjpNUvEceL0d42bLMTbneJ/4vkK6HwzjNvEJmtksoYqdRuBqI5biuO9qbH1e/dtagKZSZ9k6rrOuhg+YNMmxqRqcPxu6FVVxEAAADuU0AED7XupS8Vuan6xz/qE+PtUvAdhrb4dLhLlmto5GbclQ3wmnOG9hEOjvOkyjGB5eu9I3LwMtRocSuaj6yNv+Xt/vUf5RuaTiPP+gt/vUqz2FXvCC3hmAoY5x5ml4vsMgfwtCxJzMZbXZf56VrYOBhuIvB/Pzy/oLf7etKPG7g/+5bT/AKVupWL7DIFGViCebHRfWjw3YGyy+IseUhjB8x5ULlfYPBSYDF27bZ09sz4smU67+y4q4tnG3hntNCEQJLSSCQTBLafsrnuE1u90urG5kHrmyiuzJibeHsa5hbsoPtSYUfj5c6dN0LKjJcT4ZjnC57lsQc05oiCIO3Ika+lQ8BwXGJczC7Zll0/Oaso1OkbDLv8A2ausZ2gsOXhrr51ygA24X2SYDNzyg1HTi9sMrsl4FLZTQ2m3DjN7W/jOlSrI3b/5C1BclD2o4/irKlWvqWZGb82S2i6nWIHtfOsTwo9/iR3j5Q51ucwCM2/I7/GnuPY0PdYpmOoBnlyIAGkD9R90/sd2b+uYlEJZbaIHc+ZAgQRudTGoiknGc4tJ0/fonGa6qtWvRqfpF4Jg8Pg1W3eYudUQOCJjcD7PqsHceVcptcMc2xooIBeJAYqSAG1MkGY90Vs/pDun67lWcqg+E6DUjXTy3B0A+NNKtiycFduQVuo9m8p+yFuKoY6E6FQdeU1HDjljuMpXf9/+23+Sk8inLVKqRnOzHGDhb4bKCNnkCcs6weTfHau32HsEM5ZE/NiMzlAC2VgQJyjRiZB5nrXFu0XD1t3FyHMGAzGIXOTLBTAnb51NXijoH/OsuUeGNzyUHUSANPctdKevDJJ0dD4hhrT4ixku2yg1dlvqwkm9JILSdCu/l0NYrtTw82brFCrJH2WB97RsYzfEVnMfxq7Ji425+0dj09+vWSaqm4rdAMuxkRqxMD38hSvlma2LfCcX7pmuKRIUqV3nkJ302qDicWbkEk+EczJkxMmPF11108hFW5ESJk7j8DPOfSnEuso0MfLyn1oVbD06LDuP+ofgP20VQfq/kf0W/eoUw2nydQ7WdobeIFq7aCtC6hgGCydiN1PmPfyqmw3GmOndBSDB029Yj9XpVcGNm61t40krOggAFo9TXQOF91czFRsSTt1k/iPjXTG5Ct0YziuNdrcG2B4l3mNxrM7eorL227y6fCW19kco9/QfOtJ25s3RjSozZBbU5RtsGNI4Lwy5Z4gkKxRbrI2oggSms8udI4tyMmu5C4jjiFKhcsQJ8QGpGh8XL3iKo7OINpsyjxcpmR8D6VLx11ma4HMsWDyT6Db3fOqgNJE69RrtudelRvkeKssrF5nUl2JLF8x9VOp/SJ+NNjFFMpQ5GA3XnGkSPf8ALyq3v2lULkgiACMoUiB4pIAzan8KzlgTlnqR13oeTLuaXBceuZO8uXGzIyqrQCwDBs3jidSq8+tNcSLvdDsS+bdpJkRGpG8Cqoj/AHZiedy2P7t2nrHEbgTISGUSBIBIn+0RP+lZsWS8mgs4m33Zt6DNmltZAA0A1A3Mx5VAs8RQW8mQEn2W5gE+fl+JqjS+RJpAvRGnSlE0dmt4Dx3E4fN3NwqrwWUHmOfTUae4dKl9pPrOKAuFmZsmXaTEkgSBO5NZLDY1lEaGR5bH3HpWmw3HMUivnRlCoX1sqNAVBjNbH3hV4S4phhGSZ3rD3BlTIQRkXRcp5U+HOmnyWKx/Z3gmJt30d7ltlEEhbaqZg8wB1rd4tdtI9KcciZ26e6FpSs3T/DUtl8G3v50myum00DEYOen+Gie+ARmIUdSVAOnWnRpynUCs72n4Peu3Ea26qAACGRXGkxGYGN6z4VmXLo5P9QxKY69et5lHf3mQ5fss7xEjaDVnxm7j79ru+8JUkFgw0MEFdhyOvuFI4jxbEpKpbLkXLqHLYT/hPkJEWzoT5VUXu1+IUkGARMgpbBBG4INrQ1lNV2GaNN2X4VYt2AMUJvkuSQHIAJhdhB2mre/YwYUmT4QD7FwTCEfd5nWsLc7YXgivmUFlZgO7t/ZYrE5eoNVp7ZYl/BCkMIPhTZh/2+dK5Rp8CtsjX7pF1gIOaPIZvEV5e731q+yuOv2LZuW7jLnQM2g1YJ1jpFZLGX1BDL7QM6jodOep/nnU7H8dvqvcggKbesabggx7hS4pVbZDtJEfGY97tw32cu+YSSPaLMViByA/Gq7iWKfL3ZOiksJ3g+I89d6fwBJVVnV7nh9QZ06dPdTvai2c5MAAqTHTQZvmaXXi/konTH14rcu2Dacs62ysMSTERpvrv02qLhWN1mK6iSI5xA+W599Q8JimVHUGAwU+8fs1+JpOGvMqsbbFdhoSDv5b7Urdvk1WWB4YF8Tq+nkBOx0E+X46VSYq8NVXUaa89vnv+FT+JcUu3oFy4xVABE8xpmPU+tQhhiCJ0nUeSwNffI+Io3Q64AlrN4RAOh+Efxo8Mim5bVmgMw8UTEnmNKQ6nMSPsR5GAR8amYrglwDOVyqACDy8Shl1HkQf5mikFHQf9mF/5of+pP20dcx+t4n7979J/wBtCqbL0HWXs3PbXCWbjhluBW10MhYzNOvLkdf9K2zxA4I3bZJaE/NkMcpzTBgSDB/1qixOFv5SxzQunM6bSfhHu6VX3brOVG59kfqig5c2hVDirNxh+2rOQXRXJVVZ2RSBpqSSPd0rouAxC3lFwW18RJ0Qb6zDZdfWuQ8Ow9tLVxHhnbYiGy+HffUAn3zyK05Z7QMk92uWMzKdQRruY125bbHWqrJS5ElC3wD6QMF3OLYAZZEkRl9qeXIRpWcw7kOCPl51Z8QFy5D3CTEiY00/1HxqpJ1rn8lY9qJ+FclXGshdPQGP1/OoVptvWrPgCMTeYaxaYe8kQPfBquwaSSPfWqlYapE11/3dh/1lP9xj+umbQ09f1b/jUgMWsE7xdj3BDSMJhmYEhSYzNtyGp9eVBoSxFtFAOaCeXOelICZYJUwdRVhwjgjXQ10GO7JLKRqAsHefdWhxnZB1w9m6Liv3q2nCjXKGWWB13A/CikzeaHeznZXC4iyt363kL+FrZXZpjp6EeRFdUu8UsMFjEBci5CQz7kEAmV30J91cc4Phb2GvqoUsrsuijMToCCANyOnSa7Z+RbYOqpEmJcL/AK1kprsXgsVc3Ys8Zsa/nF0EnxvoDGvsbaj405a47YB9tDI08T7TuPB5H4U0OFWtf6P9MfjSxwe2xkKnTRg34bUbyfA7WJewW+N4eBF1Y2HiflB+50IpZ43YE/nF0MHxPoZiPY602OGWtotAj+2NOulH+TbXMWj/AOYpdp+0FQx+mBuNYfQZ08Kzu8xlDSfD0E0X5bw+njQ5tvE+usfd60b8IQCWVI6loHxNNnhdn/pfpr+NN9/mgVi8WIHaLCiG7y3AJ5vzkgezyE1U3TgHcgjDliTMhxqdTLEQPeauBwi02ii3p0YN8o0rkPaoXzjLtm0jiHZQAup3K6RtlGnUetG5LuSnolxdhfSTZW1fVrJtFMs2yjBo1MgamBm/XVHjeNKy20RFUiCzCZY8+e3z0HnUHimBvpAu5hsPHodJgGffURUhtSII9aR8kNUTu8Of3j1G23vArZvwa29hnuXLKOAPCbih9N/Dmk8+VYvhKG6SO8UPuoY5SzbDXlA2860bdmb9zKQ8BUCsJ5qAG/XT41UWyc4rqRTKXsspbF4ZOjMPkxn+elXPHME127kHtW8wI01BZSsesj4HoahdjLcY+2JzZDdJPkEYafGi7ZXGtY5mBIDC22hjQADceYNNH+X/AJKd2SeH9lLkhWUlfCT18UyvuK1H43wfubvdLIJyLtGrbTpAJ09ZqBxDG3RcAa7choYHO2knXn61YcH4pCG3f8XeZjnYk5oWAZIkQR12il4bozT7lxgewNyELKwAlicpzGdh6bms32gvlsQWKAANAXaIAA0Gwnp0rr+H7t7FrMpaLYE6nmZ1nWTrWE+kDs6Ya/bU5VCEnQADb5SJNVnipcCQyW+TD23zBwAcxIM6kRBkRzMkfPrXXhgbLYe1hGYG4FRPD4jmVQDJ5AxGvXasN2L4aYuPyKCCRoCT+MRW8usPr4Mfc+UCfjRxxpFMnwZr/Zv/AKfz/wA1Cuod9Qp+mvQm7PNBxTzOZp5mTJneetNZjMzRsDvFC2dRO0iuU6iy8KIrA+LcqVOVtxMzB/bWi4FxHDXVCX8tqAwzlRlMzG2p3qo7m2/gVhDICusQ2zA+sT/MVTXkyysiQxGnlzmqXryTq+DqfDeA5w9qVuYd4ZWyzlOYSAQZG4Eb6Hann7B2LTm5Mqcq5IiIBkgzzgfPrXNsJx28qd2ty4qkhjkMGROs7jSPWtNw/tLcOUd8brEsoW5ChVXQMxEakRAPVp3FOpwfgRwkvJprHDrS27otrAGp94I/VWDwPCSXYxowaeceIH36GupcGs5rV0mJYKDG2xmPLWsjw62VYjmCdPQbculNOKdBT4E8H4GqTbuAMGBb8Br5xpWlsWbaEFEVYAGnlr+z4VX5mzjwtORvDpJ8Sbaxz61KCkRIgkAxpOvpWSSBHkLjNwDC3EtoASpBy6STEk+tNcPuH6vZQjVbaAz5LFSnwrFCSpUTAzRr6QTppU48NNtbeYg5kRtOjCR+FK/Y6SIFpshDqAHWCrQJBA0NavtfhQEtoWJzq0SftAATJ1nXlpWXuYpe9NnxZoBmBl1RnGszsp5VoPpRu5VsBSQxF3L/AOIRjUfqMfUhqWwZOnPYz2H4goGRxLLpJrV9im73vVBgKAQB1aROn/bXN+PIwKXBpmA5ciJ1862/0NZicUW+7Zj43flXk/S4dcikev8AVZdsTRWDi8mW1kkk8yTv5b0k8TA1rHPxUSYVjqRJIHyA/XQbi4AbMraD7LCfgRUZfS/dfkvHP9p1ftldNuzZ8Ui4JYHWTAafLU8orCY/iYAgbnQVr/pUkWMLl8/8ArmnDUL3JOpXUCuzPiTybPwkcX0+RrHS8tnSfo5wh/OKSR4czebHYHnoCT7/AEqs+kgYlbIey5Ef0r6ZogLIbddTy89oq5+jBz+cBnVc0nzc6eoj8KrO3WLb6rfRVJLKRmgZQJ1kkjkK9HHicMdeTyc+XqTvwcWu3C35w6mASSZ59TrJPWmMUSzSeevzqfhOGXLuHd0VmhxMb5QrHQc/dUK5ZYEZlI9pQI5qYYe6p0wJDN1YjY+Y/bW4HGTbwTKIPhQRz8SqT686p+yXDbd9nFwMQi5sq/a8htr+2rnivBZw8WlYs7hIMSFQwJ/XVYJqLkSnzkiv34K36O9cdaHVbk/oN/PuqZ9JeEK4gMNjbM+UEfwqy7G9nWsXle4CHAMDoCGBnrOh/k0f0m4clVZZJAjTzOtPGP6Njf1mEx9zMLZnZRp8f599T8IpayjaHI+mmwMBp1/j6UtOBXWtqVUbalmCidoAJ1Oh5CmuCYh8ws+JRJDkJ3jBNNAuU7a6/wBqoJDHVOFC4tpVlYjQZSevnU3FYZnRrTsCrrlPh5EevKsn9ddVQWbrsoTxMygMHDqpUgqIOWTBE86tMRfvfWQqse6z2wdvZKSdd94+NdqfBGq5Jlvhy27XdjZAF00nUCSKkIPGG5kiTt+FG10Bbg8469azd7EIMcoLye80BYmDkBjy50HSGb4Nl3nnQqJ3tHVKEPPyHrS8wnbSSdf203ViuFL2O808DZPlNcKVnYHZxQDWoMZT56aAT/OlScLwwXr9wFgizMzMz0n31WWLJJ/XVhYnNAzEnnMVtku5lBvsOYrhVu3bbNdBcDQLsfFGunMfhSuGcKFwhmYnwzA0IiANSDPKpr8NkrmJBaYDagkedSsDgmTMf7MR6lR7t60ZRlzHsaUJR4ZuexyuLN0O+fx+Eka5coMGOlV1rCqGYy2pNWvY5fzLT9//APVazHB+MWL117ZS4sZ2BLsQQup2bTST7q6G+ET1Liyo79dTohP99P2VZ/VlZp8YE+u5mJJqg7OYy3iL5YK62whQS5mZzSfFIBAOm2lWXBO0Ni/eNoWrqTOVix19QGlZ5fqpXMWGN8moxt5Hs20CFSsSd50gz0nekYgrct2YBGW2i9ZhepIrNYPtXh7mI7gW7qkzkdmOVjqB4S0wYMaesVI4bxS1dfue7xAywjXO8Kpm20AeYJBiB8qVzSjbHUG3RPGAt5i+uYxrl10XL16E/Grz6RMMrC0WmVFyCBJEhQeYrFNx3DjE9yBiBDZTc7xgsyF2LyVnSY+Wta76UeJ2rH1fvs4V2dcykgLourQQY+NK58jqBju0NoAW51CpMddAAI9SK1X0QYhXGJIQq4NrMSCJ/pI0LEcjt1qg7VX1sZWYEgADTU6+u9aP6JuIpeXElAwym0DmAG4faCa4Vj/VuuzZ2vJ+lVnKBhFVzPeHxT7Ig6mR7X86UjG4ZGQgBwcupygyY3jNWxGOR3YAMsEgkrpoT0mkYvGon3m/7Rp84rmeRb/J1xjLT4NR9LF5Uw+HLJmOaBvp4Rrow/GsF2ZtZ7pI5qSdI1kg6cutdF+lfGrasYcsGM3CPCAfsTz9KyfZHELeZmUMIBHiAB2nly1rpyRe7dd6OTHOsaV+zTfRidbokmFXcRuzGq3iFwE3FYkjM4Kxpuaf+iXGW3u4xUzHu+6BJJiSbg8MnqprJ8V4vYXGXLTC9JuuM4JyA5tt+WYbDSRXodZo4OimSMNaSwmS0ciyTvPXyPWqvD4AFcrECLl1tg3t89RppPxp7il23acKy3SJALiSoPTeflTfEsbbs3ArJdOaPEoOUaAxMiTBBgdaVZdkM8VMk8K4dasFjbBXNpPlyqXw26Qpgmcz/wCOoHEsTasFQVuuGjVSYE+ZYSedRRxuzZRc6XWLM/sMQAMzRMsBJg6eWsVuonFrwI8TjkjL9+DU2XLXlYzsR8j+yqvtyxWzmESCBLbCWAk+VPpj7K3sMqZy19c6+JoC5WjMCdzBERyp7tHhRdQowmdY9NR+FWx/y6XgWf8Art+TmnDsdcu3Ar5XYmRm0GmoAImAdeVbrhmFXM1zIodzrr0AXQR5VV4TsuVbPbbu8pIkayJbcbfjtU3EL3cK2IfOQD3ahc2vUmAoPnUVLRWxunu6RaYnhguIVGVSSGJiZhhvtOkD3VPUBSx8PiA5/dWOlYp+JtzOIC6+IZTt5bU7iMKblslcRcYaSp8JG/tDl+FMsyfYzw0jSpjBcV2AIAPPTlO2494BrlPE+MvfOZwoaZzAQ3KBIrb9lcMUs3l5d5PuKCud3kykjpoKGVtxQsVyWP5eufdtf3/3qFU2tCp2x9EKa3FaPhAH1S5/8p0/8BVFiEMtAMKdTHnGvSTV3w+9GBvQYPeE/wB1NulPj7jMs+yvD0OJRHUspUEgEgmTrEf2QaftYVfr1wAEIt9goO4TwlRyJ0PrVRwTiot5XuGDEBpYkjYzlBI/jV2nHMNmLl/ExJJytpAUDXJPIVxTwzlOTvhxr/J1xzQUYr0/wazthh7Rw2DZUKtnuq5M6gQJE1H4lgEUJEkMizIgzKzI9QfjVPjO0VhkyNezDxFfbbLOmgyaHnG9RMZ2wUgFQWOm4JESZiYjX8D75/SYMmLS2qV2l+DZssJ7f34NrwjwW9OTT8q5zwDDDvNSASt3nr/RtWu4D2ktXbF5ny28r6Bj9kgFSSeZ1+G1U1njWERiQ0mGAhCIzKy6HuR1nevTk+EcaJfZq0iC8uZZ8B9oSY73MInkN/XWm+EKv1jDwAO8GYEEaZQ3yMUxw3F2VvJecMEKMJyglSQwnRAOfKD58qmYLi9i3cUqrN3cx4UXrI/owV35GpSgm0PDJUWN4WyrX8I4KlmtM5jLIYKCZAHg9r036VqMLw601oXWKZg9ph4wGnOMxyzqNSJ5GelZHh3aXDLcUG2FKyoci3KwDoItggHbemuJcXFxCFAQIcpfNbk7tIGQsNzGvzpMsVLHrfkaM/uv4JnaXAp9aXIRpbNyNCc0qQZOoP7a3n0u4Zbq2A0aG5E+i1zTsjfe9jLVhygDaZjlLR7RCnKSxI5c45V0j6VmQWLd4nS25XKVGucACMynUEbVRJCNsqO3OGzW1H9ka+41Z/Qvby28T62vwesvxPt3hnud2bVwgQMxyRsZ015mPj7+idisMlu07r4RcywAByB3gQPa28vOj0/usKk9UjkfG8S1pywuK4LMfAZAlbhyPMQwOWR6U72XVsa1u33gRirEs0R4ULHQdYj1qTxTs06m+mZD+euMrSRvpsNz1pjgfZu/3iILoTM6jMGIKrIkCRoY6c4rzXiW1Nefwer1vttPx+Tpn0qWQ1iz/wDIT/cNZzsJhcof1b8B18q3vajBreRJOiNtA5iOYNUWFwqWVcgEKASxIAEAakQByFdixOU7bPM6lR1Kj6GcLkbGH73c/jd/bWe41wm2MTiGZfzuZrgMnMVJJXnqIg1rfosQ5MTfdhluXAttANQtssMzdC2aY6R1rn3azD38Pi7o/NsqsWFzKCAjMxCvKnKRnjpqKGaCbTvsHHl0u13Lbj9lGxd5EnKlpXgkznhs2h16EHodNKZ4nw62x75gugALH2vCjQAZgDyjcCo9nieGa/cul1m5mDTb3DfZLi2SY0Gp5U9eu2GBz37KjTwmG9SBkbfb3GmxYlCDVmlm2km/A7eFktlcnMLVu6AZjLkg+WbbQa71RcP4fbukay4tuxGmgFwgeYma0WKu4W7GW/h5CARKljCgQAyeWg86osDxSzhcgdSbkEOwVYKl21Jylo208tqEMChbvyLPPs1x4/8AC5+ohb2GadbaLpOoBz8uQ1NXbjNJ5gN/hNY+x2nW7ibcW8sxbJGUyASVOYqDzGmlXnEuOphkzOM0tlgb6htdxXXja1dEJfcybxK73Vi84EtqFH9olgPhM+6qZcCDYtvcID3CrO53LRcPv1jSlYztJhryW1ebS3GLAsoddM2+hjUjlUu/xHBNbS2cRZhcsaDcAjYrA35VLLHdNL0WxyUWrKziSFcG5DBmEgMuxHeINNuVQOAI+QXDqQ2UjqpmQfgPxq7u4/A9z3Pf2Muumm+YN7OWNxUazxLB20K27ls65vCY8p0WN9KmsVKPwijy9/TJ+CsBDeXl4I/QrkrYYiY5c/4V1Xg/FbV4Xiuy5AWJmTB5+UeVYrFWu8BZAxhiCACTPPQelXyK4o5a5Zm+5PnQrXfkM/2v0TQqWkg38kUdmm+03r/OapicAJTJnISScoI3MbnU1ejtCn3G+VLHaK39xvlV9IoYo17Jr/P/APFSU7IpzHyqyPHk6P8AKPxpm7xdG3z+kQPk9DWPoNL2Q37O4ZfaZV5R3mX5TVZxfh2FRQbbAlZOUZ2LHbfl1q8XHWvut8P8xoLxBOnyP7aRxvwHWPswtxmKlYYKTJGpEj3b0/ZtgD2Sdp3Hw/GtqOJL0+X8aIcRH3TSPG2jOMfZl8pCKYMQN52zVFFwjNEiTpAIjrFbA4tCZykHyZ/wNO/Xl3yn5/soyxt9mLGKrlmEUjMCddZ/161pMc1k2hkvZ1YAtbjuylwAjwgyMh6CDoCRtVuOID7nzP7tLHEx/Vj4n92oz+lcqdjRjFeRz6OOBBryYoAKlo6M7w7GCIAg6CddvKuhdpsCuKsC0So8Yb2zy9BNc9Tiyj7Hz/y05+WV+4fif3atCDiqDUfZIv8A0bqTK3EXSPaY6T5mIrf9l1+rWe7ZhcbMTObyAAA5CAPnXN7nF15J8z+7RrxlfuH4n92n+41R9mt4jwG4965cW8oDszAbkAmYn30nh/Ablu7bY3QQjK0AxIUgxWT/ACyn3D8T+7QHG0+436R/doOFu6GtdtjqnGsS121ltsqPIILEEaHUEEdP1VQ3cBiHR0uXrTK6lSBCmCIOvpWM/LafcPxP7tD8sJ9xv0j+7RqQlR9nSuztv6vZFswYOhDCAOlY3to62MU2JcsBcULbIIZA4Eag+EEAlhIk66kSKq140n3T8T+7Td3ittt0nyn/AC1LPg60NGNHVO7M32pw+HzJctX8+dczKBqubXKxJgtuPcPQZ2AD7ZjkROsaa85/jXQGxtk/8IfD/LRHGWv6ofD/AC1PH9LKEdbJyjBu0zE4YnOkEEyIIMGdNhzpzia5mkuZgaE9S0xWvfGWv6v3iAfjlpq1ikE+An/uMx5Dw1ZYpatWI4c9zLYDE2rd0XWzEqdAPwkmYnr0qfxPi9i/pctsNZ0fUEDlpr7+oq9bGp/VL/P/AIUoY5P6pZ/n+xWjinFVYyil/UVmG4dhLqR3mUW80fnACFz6MQTrqwHPepK9k7DAEXLhHUMrD8DUwcRX+rT+f/CiXisbIo9D+xaqoe0Px7ITdjbMk95c+Kj8FpJ7Hgeze3Ea/wABrVmOMeQ+f7KWOLj+z71NNpD0I2/ZAwfArlpHS21uXIOYgzsBG400qNg+DYmwWNq4FLHM2oMnWTEGKvhxe1zkf+NJPFrXn+j/ABo9NfIvI19YxHV/7n7lHSvyra6n9H+NCtp8sNmQpQihQpbCAAUoRQoVrMK0oxQoVrCKHpR/GhQrWYMHyNKHvoUK1mDJ9aUPfRUKJhQ99H7zQoUQA+ND40KFYAI9aAX1oUKIGKA9aVHrQoUQBx60APWhQrGBHrRR60KFYFAj1oR60KFYwXxoR60KFYwUetFFChWMFHrQiioVggI9aSR60KFYwUUKFCi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moana surfr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048000"/>
            <a:ext cx="231311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 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1959, tourism has been Hawaii’s largest industry, accounting for ~25% of GSP (economic output)</a:t>
            </a:r>
          </a:p>
          <a:p>
            <a:r>
              <a:rPr lang="en-US" dirty="0" smtClean="0"/>
              <a:t>In August 2014 alone - ~730,000 visitors, $1.3 billion in spending (Hawaii Tourism Authority)</a:t>
            </a:r>
          </a:p>
          <a:p>
            <a:r>
              <a:rPr lang="en-US" dirty="0" smtClean="0"/>
              <a:t>Largest generator of jobs (168,000)</a:t>
            </a:r>
          </a:p>
          <a:p>
            <a:r>
              <a:rPr lang="en-US" dirty="0" smtClean="0"/>
              <a:t>In addition to traditional tourism careers/jobs – </a:t>
            </a:r>
          </a:p>
          <a:p>
            <a:pPr lvl="1"/>
            <a:r>
              <a:rPr lang="en-US" dirty="0" smtClean="0"/>
              <a:t>Analyst</a:t>
            </a:r>
          </a:p>
          <a:p>
            <a:pPr lvl="1"/>
            <a:r>
              <a:rPr lang="en-US" dirty="0" smtClean="0"/>
              <a:t>Market Researcher</a:t>
            </a:r>
          </a:p>
          <a:p>
            <a:pPr lvl="1"/>
            <a:r>
              <a:rPr lang="en-US" dirty="0" smtClean="0"/>
              <a:t>Economist</a:t>
            </a:r>
          </a:p>
        </p:txBody>
      </p:sp>
      <p:pic>
        <p:nvPicPr>
          <p:cNvPr id="35842" name="Picture 2" descr="C:\Documents and Settings\Speed\Local Settings\Temporary Internet Files\Content.IE5\K37AURN8\MC9003840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1845259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makes Hawaii unique?</a:t>
            </a:r>
          </a:p>
          <a:p>
            <a:r>
              <a:rPr lang="en-US" sz="4000" dirty="0" smtClean="0"/>
              <a:t>Does historical knowledge have an impact on what we do today? Defend </a:t>
            </a:r>
            <a:r>
              <a:rPr lang="en-US" sz="4000" smtClean="0"/>
              <a:t>your answer.</a:t>
            </a:r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Earth, Convection Currents and Tectonic Plates</a:t>
            </a:r>
            <a:endParaRPr lang="en-US" dirty="0"/>
          </a:p>
        </p:txBody>
      </p:sp>
      <p:pic>
        <p:nvPicPr>
          <p:cNvPr id="75778" name="Picture 2" descr="http://www.leeds.ac.uk/ruskinrocks/Geology%20pictures%20and%20files/internal%20earth%20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131316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Earth, Convection Currents and Tectonic Plates</a:t>
            </a:r>
            <a:endParaRPr lang="en-US" dirty="0"/>
          </a:p>
        </p:txBody>
      </p:sp>
      <p:pic>
        <p:nvPicPr>
          <p:cNvPr id="77826" name="Picture 2" descr="http://fti.neep.wisc.edu/neep533/SPRING1999/LEC4/conv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685800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Earth, Convection Currents and Tectonic Plates</a:t>
            </a:r>
            <a:endParaRPr lang="en-US" dirty="0"/>
          </a:p>
        </p:txBody>
      </p:sp>
      <p:pic>
        <p:nvPicPr>
          <p:cNvPr id="76802" name="Picture 2" descr="http://www.bbc.co.uk/schools/gcsebitesize/science/images/21c_plateboundr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010400" cy="4502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Movements of Plates and the Ring of Fire</a:t>
            </a:r>
            <a:endParaRPr lang="en-US" sz="3600" dirty="0"/>
          </a:p>
        </p:txBody>
      </p:sp>
      <p:pic>
        <p:nvPicPr>
          <p:cNvPr id="80898" name="Picture 2" descr="http://www.calacademy.org/teachers/upload/docs/338_Fig1_PlateBounderies_60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5715000" cy="2381250"/>
          </a:xfrm>
          <a:prstGeom prst="rect">
            <a:avLst/>
          </a:prstGeom>
          <a:noFill/>
        </p:spPr>
      </p:pic>
      <p:pic>
        <p:nvPicPr>
          <p:cNvPr id="80900" name="Picture 4" descr="http://media3.s-nbcnews.com/i/msnbc/Components/Interactives/Technology_Science/Science/Ring_of_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4876800" cy="3194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Hawaii is in the MIDDLE of the Pacific Plate…</a:t>
            </a:r>
            <a:endParaRPr lang="en-US" dirty="0"/>
          </a:p>
        </p:txBody>
      </p:sp>
      <p:pic>
        <p:nvPicPr>
          <p:cNvPr id="81922" name="Picture 2" descr="http://mail.colonial.net/~hkaiter/Aaa_web_images2012/sfsmode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333875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marks the Hot Spot</a:t>
            </a:r>
            <a:endParaRPr lang="en-US" dirty="0"/>
          </a:p>
        </p:txBody>
      </p:sp>
      <p:pic>
        <p:nvPicPr>
          <p:cNvPr id="3" name="Picture 2" descr="http://www.bbc.co.uk/schools/gcsebitesize/science/images/21c_plateboundr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010400" cy="4502235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>
            <a:off x="2895600" y="3657600"/>
            <a:ext cx="3048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8850" name="Picture 2" descr="http://upload.wikimedia.org/wikipedia/commons/f/f1/Hawaii_hotspot_cross-sectional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338812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688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IN THE BEGINNING…</vt:lpstr>
      <vt:lpstr>Essential Questions:</vt:lpstr>
      <vt:lpstr>Structure of the Earth, Convection Currents and Tectonic Plates</vt:lpstr>
      <vt:lpstr>Structure of the Earth, Convection Currents and Tectonic Plates</vt:lpstr>
      <vt:lpstr>Structure of the Earth, Convection Currents and Tectonic Plates</vt:lpstr>
      <vt:lpstr>Movements of Plates and the Ring of Fire</vt:lpstr>
      <vt:lpstr>But Hawaii is in the MIDDLE of the Pacific Plate…</vt:lpstr>
      <vt:lpstr>X marks the Hot Spot</vt:lpstr>
      <vt:lpstr>Slide 9</vt:lpstr>
      <vt:lpstr>Slide 10</vt:lpstr>
      <vt:lpstr>The Legend Of Pele</vt:lpstr>
      <vt:lpstr>One day, Hawaii will be nothing more than a memory… Let’s cherish what we have today!</vt:lpstr>
      <vt:lpstr>So where did all these plants and animals come from?</vt:lpstr>
      <vt:lpstr>Endemic Flora</vt:lpstr>
      <vt:lpstr>Endemic Fauna</vt:lpstr>
      <vt:lpstr>Reflection</vt:lpstr>
      <vt:lpstr>OK, that’s cool, but where did all the people come from?</vt:lpstr>
      <vt:lpstr>The First Hawaiians</vt:lpstr>
      <vt:lpstr>A New “World” Order</vt:lpstr>
      <vt:lpstr>From the mountains to the oceans, from the windward to the leeward side</vt:lpstr>
      <vt:lpstr>Let’s FF through MHH</vt:lpstr>
      <vt:lpstr>Let’s FF through MHH</vt:lpstr>
      <vt:lpstr>During this time…</vt:lpstr>
      <vt:lpstr>Tourism in Hawaii</vt:lpstr>
      <vt:lpstr>Reflection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BEGINNING…</dc:title>
  <dc:creator>Popcorn Chicken</dc:creator>
  <cp:lastModifiedBy>Popcorn Chicken</cp:lastModifiedBy>
  <cp:revision>33</cp:revision>
  <dcterms:created xsi:type="dcterms:W3CDTF">2014-10-16T07:30:08Z</dcterms:created>
  <dcterms:modified xsi:type="dcterms:W3CDTF">2014-10-21T08:51:41Z</dcterms:modified>
</cp:coreProperties>
</file>