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4" r:id="rId3"/>
    <p:sldId id="257" r:id="rId4"/>
    <p:sldId id="258" r:id="rId5"/>
    <p:sldId id="259" r:id="rId6"/>
    <p:sldId id="298" r:id="rId7"/>
    <p:sldId id="260" r:id="rId8"/>
    <p:sldId id="263" r:id="rId9"/>
    <p:sldId id="261" r:id="rId10"/>
    <p:sldId id="262" r:id="rId11"/>
    <p:sldId id="266" r:id="rId12"/>
    <p:sldId id="264" r:id="rId13"/>
    <p:sldId id="270" r:id="rId14"/>
    <p:sldId id="265" r:id="rId15"/>
    <p:sldId id="267" r:id="rId16"/>
    <p:sldId id="268" r:id="rId17"/>
    <p:sldId id="279" r:id="rId18"/>
    <p:sldId id="269" r:id="rId19"/>
    <p:sldId id="271" r:id="rId20"/>
    <p:sldId id="272" r:id="rId21"/>
    <p:sldId id="273" r:id="rId22"/>
    <p:sldId id="274" r:id="rId23"/>
    <p:sldId id="275" r:id="rId24"/>
    <p:sldId id="276" r:id="rId25"/>
    <p:sldId id="277" r:id="rId26"/>
    <p:sldId id="278" r:id="rId27"/>
    <p:sldId id="281" r:id="rId28"/>
    <p:sldId id="280" r:id="rId29"/>
    <p:sldId id="282" r:id="rId30"/>
    <p:sldId id="284" r:id="rId31"/>
    <p:sldId id="283" r:id="rId32"/>
    <p:sldId id="285" r:id="rId33"/>
    <p:sldId id="286" r:id="rId34"/>
    <p:sldId id="287" r:id="rId35"/>
    <p:sldId id="302" r:id="rId36"/>
    <p:sldId id="288" r:id="rId37"/>
    <p:sldId id="292" r:id="rId38"/>
    <p:sldId id="299" r:id="rId39"/>
    <p:sldId id="293" r:id="rId40"/>
    <p:sldId id="295" r:id="rId41"/>
    <p:sldId id="294" r:id="rId42"/>
    <p:sldId id="296" r:id="rId43"/>
    <p:sldId id="297" r:id="rId44"/>
    <p:sldId id="300" r:id="rId45"/>
    <p:sldId id="303" r:id="rId46"/>
    <p:sldId id="301"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3" r:id="rId64"/>
    <p:sldId id="321" r:id="rId65"/>
    <p:sldId id="322" r:id="rId66"/>
    <p:sldId id="289" r:id="rId67"/>
    <p:sldId id="291"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7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820453B-0AA9-46AB-B057-F8DBE390F786}" type="datetimeFigureOut">
              <a:rPr lang="en-US" smtClean="0"/>
              <a:t>9/7/2014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DEF182D-F912-48BA-9EE6-2401FF896B4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0453B-0AA9-46AB-B057-F8DBE390F786}"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20453B-0AA9-46AB-B057-F8DBE390F786}"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20453B-0AA9-46AB-B057-F8DBE390F786}"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0453B-0AA9-46AB-B057-F8DBE390F786}"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20453B-0AA9-46AB-B057-F8DBE390F786}"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F182D-F912-48BA-9EE6-2401FF896B4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20453B-0AA9-46AB-B057-F8DBE390F786}"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20453B-0AA9-46AB-B057-F8DBE390F786}" type="datetimeFigureOut">
              <a:rPr lang="en-US" smtClean="0"/>
              <a:t>9/7/2014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0453B-0AA9-46AB-B057-F8DBE390F786}" type="datetimeFigureOut">
              <a:rPr lang="en-US" smtClean="0"/>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20453B-0AA9-46AB-B057-F8DBE390F786}" type="datetimeFigureOut">
              <a:rPr lang="en-US" smtClean="0"/>
              <a:t>9/7/2014</a:t>
            </a:fld>
            <a:endParaRPr lang="en-US"/>
          </a:p>
        </p:txBody>
      </p:sp>
      <p:sp>
        <p:nvSpPr>
          <p:cNvPr id="7" name="Slide Number Placeholder 6"/>
          <p:cNvSpPr>
            <a:spLocks noGrp="1"/>
          </p:cNvSpPr>
          <p:nvPr>
            <p:ph type="sldNum" sz="quarter" idx="12"/>
          </p:nvPr>
        </p:nvSpPr>
        <p:spPr/>
        <p:txBody>
          <a:bodyPr/>
          <a:lstStyle/>
          <a:p>
            <a:fld id="{9DEF182D-F912-48BA-9EE6-2401FF896B4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0453B-0AA9-46AB-B057-F8DBE390F786}" type="datetimeFigureOut">
              <a:rPr lang="en-US" smtClean="0"/>
              <a:t>9/7/2014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DEF182D-F912-48BA-9EE6-2401FF896B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820453B-0AA9-46AB-B057-F8DBE390F786}" type="datetimeFigureOut">
              <a:rPr lang="en-US" smtClean="0"/>
              <a:t>9/7/2014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DEF182D-F912-48BA-9EE6-2401FF896B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Service</a:t>
            </a:r>
            <a:endParaRPr lang="en-US" dirty="0"/>
          </a:p>
        </p:txBody>
      </p:sp>
      <p:sp>
        <p:nvSpPr>
          <p:cNvPr id="3" name="Subtitle 2"/>
          <p:cNvSpPr>
            <a:spLocks noGrp="1"/>
          </p:cNvSpPr>
          <p:nvPr>
            <p:ph type="subTitle" idx="1"/>
          </p:nvPr>
        </p:nvSpPr>
        <p:spPr/>
        <p:txBody>
          <a:bodyPr/>
          <a:lstStyle/>
          <a:p>
            <a:r>
              <a:rPr lang="en-US" dirty="0" smtClean="0"/>
              <a:t>Public and Human Services</a:t>
            </a:r>
          </a:p>
          <a:p>
            <a:r>
              <a:rPr lang="en-US" dirty="0" smtClean="0"/>
              <a:t>J. </a:t>
            </a:r>
            <a:r>
              <a:rPr lang="en-US" dirty="0" err="1" smtClean="0"/>
              <a:t>Sugahara</a:t>
            </a:r>
            <a:endParaRPr lang="en-US" dirty="0"/>
          </a:p>
        </p:txBody>
      </p:sp>
    </p:spTree>
    <p:extLst>
      <p:ext uri="{BB962C8B-B14F-4D97-AF65-F5344CB8AC3E}">
        <p14:creationId xmlns:p14="http://schemas.microsoft.com/office/powerpoint/2010/main" val="124304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6172200" cy="577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73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Content Placeholder 2"/>
          <p:cNvSpPr>
            <a:spLocks noGrp="1"/>
          </p:cNvSpPr>
          <p:nvPr>
            <p:ph sz="quarter" idx="13"/>
          </p:nvPr>
        </p:nvSpPr>
        <p:spPr/>
        <p:txBody>
          <a:bodyPr/>
          <a:lstStyle/>
          <a:p>
            <a:r>
              <a:rPr lang="en-US" dirty="0" smtClean="0"/>
              <a:t>Brigade de Cuisine - Kitchen Brigade - Georges </a:t>
            </a:r>
            <a:r>
              <a:rPr lang="en-US" dirty="0" err="1" smtClean="0"/>
              <a:t>Auguste</a:t>
            </a:r>
            <a:r>
              <a:rPr lang="en-US" dirty="0" smtClean="0"/>
              <a:t> Escoffier</a:t>
            </a:r>
          </a:p>
          <a:p>
            <a:r>
              <a:rPr lang="en-US" dirty="0" smtClean="0"/>
              <a:t>Delegates responsibilities to different individuals with specialties</a:t>
            </a:r>
          </a:p>
          <a:p>
            <a:endParaRPr lang="en-US" dirty="0"/>
          </a:p>
        </p:txBody>
      </p:sp>
      <p:sp>
        <p:nvSpPr>
          <p:cNvPr id="4" name="Content Placeholder 3"/>
          <p:cNvSpPr>
            <a:spLocks noGrp="1"/>
          </p:cNvSpPr>
          <p:nvPr>
            <p:ph sz="quarter" idx="14"/>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52625"/>
            <a:ext cx="3124200" cy="440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86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59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1371600"/>
            <a:ext cx="7024688" cy="3048000"/>
          </a:xfrm>
        </p:spPr>
        <p:txBody>
          <a:bodyPr>
            <a:noAutofit/>
          </a:bodyPr>
          <a:lstStyle/>
          <a:p>
            <a:pPr algn="ctr"/>
            <a:r>
              <a:rPr lang="en-US" sz="6000" dirty="0" smtClean="0"/>
              <a:t>You should be taking Cornell Notes!</a:t>
            </a:r>
            <a:endParaRPr lang="en-US" sz="6000" dirty="0"/>
          </a:p>
        </p:txBody>
      </p:sp>
      <p:pic>
        <p:nvPicPr>
          <p:cNvPr id="1026" name="Picture 2" descr="C:\Users\Administrator\AppData\Local\Microsoft\Windows\Temporary Internet Files\Content.IE5\DHVZFN9B\MC900048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311396"/>
            <a:ext cx="1630375" cy="176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88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04800"/>
            <a:ext cx="7024744" cy="1143000"/>
          </a:xfrm>
        </p:spPr>
        <p:txBody>
          <a:bodyPr/>
          <a:lstStyle/>
          <a:p>
            <a:r>
              <a:rPr lang="en-US" dirty="0" smtClean="0"/>
              <a:t>Timeliness</a:t>
            </a:r>
            <a:endParaRPr lang="en-US" dirty="0"/>
          </a:p>
        </p:txBody>
      </p:sp>
      <p:sp>
        <p:nvSpPr>
          <p:cNvPr id="6" name="Content Placeholder 5"/>
          <p:cNvSpPr>
            <a:spLocks noGrp="1"/>
          </p:cNvSpPr>
          <p:nvPr>
            <p:ph idx="1"/>
          </p:nvPr>
        </p:nvSpPr>
        <p:spPr>
          <a:xfrm>
            <a:off x="1043492" y="1524000"/>
            <a:ext cx="6777317" cy="4308629"/>
          </a:xfrm>
        </p:spPr>
        <p:txBody>
          <a:bodyPr/>
          <a:lstStyle/>
          <a:p>
            <a:r>
              <a:rPr lang="en-US" dirty="0" smtClean="0"/>
              <a:t>Relative to situation and customer’s expectations</a:t>
            </a:r>
          </a:p>
          <a:p>
            <a:pPr lvl="1"/>
            <a:r>
              <a:rPr lang="en-US" dirty="0" smtClean="0"/>
              <a:t>Fast food/checkout at supermarket vs. fine dining/concert</a:t>
            </a:r>
          </a:p>
          <a:p>
            <a:r>
              <a:rPr lang="en-US" dirty="0" smtClean="0"/>
              <a:t>Four components:</a:t>
            </a:r>
          </a:p>
          <a:p>
            <a:pPr lvl="1"/>
            <a:r>
              <a:rPr lang="en-US" dirty="0" smtClean="0"/>
              <a:t>Greeting</a:t>
            </a:r>
          </a:p>
          <a:p>
            <a:pPr lvl="1"/>
            <a:r>
              <a:rPr lang="en-US" dirty="0" err="1" smtClean="0"/>
              <a:t>Preservice</a:t>
            </a:r>
            <a:r>
              <a:rPr lang="en-US" dirty="0" smtClean="0"/>
              <a:t> waits (reservation vs. none, accuracy of quoted time)</a:t>
            </a:r>
          </a:p>
          <a:p>
            <a:pPr lvl="1"/>
            <a:r>
              <a:rPr lang="en-US" dirty="0" smtClean="0"/>
              <a:t>Timing During Service (nature of service, number of steps involved, capacity flow)</a:t>
            </a:r>
          </a:p>
          <a:p>
            <a:pPr lvl="1"/>
            <a:r>
              <a:rPr lang="en-US" dirty="0" err="1" smtClean="0"/>
              <a:t>Postservice</a:t>
            </a:r>
            <a:r>
              <a:rPr lang="en-US" dirty="0" smtClean="0"/>
              <a:t> time (paying for bill)</a:t>
            </a:r>
          </a:p>
          <a:p>
            <a:pPr lvl="1"/>
            <a:endParaRPr lang="en-US" dirty="0"/>
          </a:p>
        </p:txBody>
      </p:sp>
      <p:pic>
        <p:nvPicPr>
          <p:cNvPr id="6147" name="Picture 3" descr="C:\Users\Administrator\AppData\Local\Microsoft\Windows\Temporary Internet Files\Content.IE5\B51CA0HG\MP9003826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1000"/>
            <a:ext cx="1219200" cy="17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1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Anticipation</a:t>
            </a:r>
            <a:endParaRPr lang="en-US" dirty="0"/>
          </a:p>
        </p:txBody>
      </p:sp>
      <p:sp>
        <p:nvSpPr>
          <p:cNvPr id="3" name="Content Placeholder 2"/>
          <p:cNvSpPr>
            <a:spLocks noGrp="1"/>
          </p:cNvSpPr>
          <p:nvPr>
            <p:ph idx="1"/>
          </p:nvPr>
        </p:nvSpPr>
        <p:spPr/>
        <p:txBody>
          <a:bodyPr/>
          <a:lstStyle/>
          <a:p>
            <a:r>
              <a:rPr lang="en-US" dirty="0" smtClean="0"/>
              <a:t>One step ahead of customers’ needs</a:t>
            </a:r>
          </a:p>
          <a:p>
            <a:r>
              <a:rPr lang="en-US" dirty="0" smtClean="0"/>
              <a:t>Sensitivity to indicators such as:</a:t>
            </a:r>
          </a:p>
          <a:p>
            <a:pPr lvl="1"/>
            <a:r>
              <a:rPr lang="en-US" dirty="0" smtClean="0"/>
              <a:t> group size</a:t>
            </a:r>
          </a:p>
          <a:p>
            <a:pPr lvl="1"/>
            <a:r>
              <a:rPr lang="en-US" dirty="0" smtClean="0"/>
              <a:t>customer age</a:t>
            </a:r>
          </a:p>
          <a:p>
            <a:pPr lvl="2"/>
            <a:r>
              <a:rPr lang="en-US" dirty="0" smtClean="0"/>
              <a:t>children</a:t>
            </a:r>
          </a:p>
          <a:p>
            <a:pPr lvl="1"/>
            <a:r>
              <a:rPr lang="en-US" dirty="0" smtClean="0"/>
              <a:t>how customers are dressed</a:t>
            </a:r>
          </a:p>
          <a:p>
            <a:pPr lvl="1"/>
            <a:r>
              <a:rPr lang="en-US" dirty="0" smtClean="0"/>
              <a:t>what customers have said</a:t>
            </a:r>
          </a:p>
          <a:p>
            <a:pPr lvl="1"/>
            <a:r>
              <a:rPr lang="en-US" dirty="0" smtClean="0"/>
              <a:t>Body language, tone of voice</a:t>
            </a:r>
            <a:endParaRPr lang="en-US" dirty="0"/>
          </a:p>
        </p:txBody>
      </p:sp>
      <p:pic>
        <p:nvPicPr>
          <p:cNvPr id="8196" name="Picture 4" descr="C:\Users\Administrator\AppData\Local\Microsoft\Windows\Temporary Internet Files\Content.IE5\DHVZFN9B\MC900384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5273" y="3505200"/>
            <a:ext cx="1648663" cy="18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51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Your turn! Imagine you work at a restaurant.</a:t>
            </a:r>
            <a:r>
              <a:rPr lang="en-US" sz="2800" dirty="0"/>
              <a:t> </a:t>
            </a:r>
            <a:r>
              <a:rPr lang="en-US" sz="2800" dirty="0" smtClean="0"/>
              <a:t>What might a customer need or want in each situation?</a:t>
            </a:r>
            <a:endParaRPr lang="en-US" sz="2800" dirty="0"/>
          </a:p>
        </p:txBody>
      </p:sp>
      <p:sp>
        <p:nvSpPr>
          <p:cNvPr id="3" name="Content Placeholder 2"/>
          <p:cNvSpPr>
            <a:spLocks noGrp="1"/>
          </p:cNvSpPr>
          <p:nvPr>
            <p:ph sz="quarter" idx="13"/>
          </p:nvPr>
        </p:nvSpPr>
        <p:spPr>
          <a:xfrm>
            <a:off x="1042416" y="2313432"/>
            <a:ext cx="3419856" cy="3782568"/>
          </a:xfrm>
        </p:spPr>
        <p:txBody>
          <a:bodyPr>
            <a:normAutofit fontScale="70000" lnSpcReduction="20000"/>
          </a:bodyPr>
          <a:lstStyle/>
          <a:p>
            <a:pPr marL="525780" indent="-457200">
              <a:buFont typeface="+mj-lt"/>
              <a:buAutoNum type="arabicPeriod"/>
            </a:pPr>
            <a:r>
              <a:rPr lang="en-US" sz="2800" dirty="0" smtClean="0"/>
              <a:t>Large group</a:t>
            </a:r>
          </a:p>
          <a:p>
            <a:pPr marL="525780" indent="-457200">
              <a:buFont typeface="+mj-lt"/>
              <a:buAutoNum type="arabicPeriod"/>
            </a:pPr>
            <a:r>
              <a:rPr lang="en-US" sz="2800" dirty="0" smtClean="0"/>
              <a:t>Children</a:t>
            </a:r>
          </a:p>
          <a:p>
            <a:pPr marL="525780" indent="-457200">
              <a:buFont typeface="+mj-lt"/>
              <a:buAutoNum type="arabicPeriod"/>
            </a:pPr>
            <a:r>
              <a:rPr lang="en-US" sz="2800" dirty="0" smtClean="0"/>
              <a:t>Teens</a:t>
            </a:r>
          </a:p>
          <a:p>
            <a:pPr marL="525780" indent="-457200">
              <a:buFont typeface="+mj-lt"/>
              <a:buAutoNum type="arabicPeriod"/>
            </a:pPr>
            <a:r>
              <a:rPr lang="en-US" sz="2800" dirty="0" smtClean="0"/>
              <a:t>Young Adults</a:t>
            </a:r>
          </a:p>
          <a:p>
            <a:pPr marL="525780" indent="-457200">
              <a:buFont typeface="+mj-lt"/>
              <a:buAutoNum type="arabicPeriod"/>
            </a:pPr>
            <a:r>
              <a:rPr lang="en-US" sz="2800" dirty="0" smtClean="0"/>
              <a:t>Middle Aged Couple</a:t>
            </a:r>
          </a:p>
          <a:p>
            <a:pPr marL="525780" indent="-457200">
              <a:buFont typeface="+mj-lt"/>
              <a:buAutoNum type="arabicPeriod"/>
            </a:pPr>
            <a:r>
              <a:rPr lang="en-US" sz="2800" dirty="0" smtClean="0"/>
              <a:t>Business Traveler</a:t>
            </a:r>
          </a:p>
          <a:p>
            <a:pPr marL="525780" indent="-457200">
              <a:buFont typeface="+mj-lt"/>
              <a:buAutoNum type="arabicPeriod"/>
            </a:pPr>
            <a:r>
              <a:rPr lang="en-US" sz="2800" dirty="0" smtClean="0"/>
              <a:t>Seniors</a:t>
            </a:r>
          </a:p>
          <a:p>
            <a:pPr marL="525780" indent="-457200">
              <a:buFont typeface="+mj-lt"/>
              <a:buAutoNum type="arabicPeriod"/>
            </a:pPr>
            <a:r>
              <a:rPr lang="en-US" sz="2800" dirty="0" smtClean="0"/>
              <a:t>Handicapped Guests</a:t>
            </a:r>
          </a:p>
          <a:p>
            <a:pPr marL="525780" indent="-457200">
              <a:buFont typeface="+mj-lt"/>
              <a:buAutoNum type="arabicPeriod"/>
            </a:pPr>
            <a:r>
              <a:rPr lang="en-US" sz="2800" dirty="0" smtClean="0"/>
              <a:t>Guest orders messy item</a:t>
            </a:r>
          </a:p>
          <a:p>
            <a:pPr marL="525780" indent="-457200">
              <a:buFont typeface="+mj-lt"/>
              <a:buAutoNum type="arabicPeriod"/>
            </a:pPr>
            <a:endParaRPr lang="en-US" dirty="0"/>
          </a:p>
        </p:txBody>
      </p:sp>
      <p:sp>
        <p:nvSpPr>
          <p:cNvPr id="4" name="Content Placeholder 3"/>
          <p:cNvSpPr>
            <a:spLocks noGrp="1"/>
          </p:cNvSpPr>
          <p:nvPr>
            <p:ph sz="quarter" idx="14"/>
          </p:nvPr>
        </p:nvSpPr>
        <p:spPr/>
        <p:txBody>
          <a:bodyPr>
            <a:normAutofit fontScale="92500" lnSpcReduction="10000"/>
          </a:bodyPr>
          <a:lstStyle/>
          <a:p>
            <a:pPr marL="525780" indent="-457200">
              <a:buFont typeface="+mj-lt"/>
              <a:buAutoNum type="arabicPeriod" startAt="10"/>
            </a:pPr>
            <a:r>
              <a:rPr lang="en-US" dirty="0" smtClean="0"/>
              <a:t>Guests has trouble understanding English</a:t>
            </a:r>
          </a:p>
          <a:p>
            <a:pPr marL="525780" indent="-457200">
              <a:buFont typeface="+mj-lt"/>
              <a:buAutoNum type="arabicPeriod" startAt="10"/>
            </a:pPr>
            <a:r>
              <a:rPr lang="en-US" dirty="0" smtClean="0"/>
              <a:t>Guest indicates she is in a hurry</a:t>
            </a:r>
          </a:p>
          <a:p>
            <a:pPr marL="525780" indent="-457200">
              <a:buFont typeface="+mj-lt"/>
              <a:buAutoNum type="arabicPeriod" startAt="10"/>
            </a:pPr>
            <a:r>
              <a:rPr lang="en-US" dirty="0" smtClean="0"/>
              <a:t>Guest is dressed in formal attire</a:t>
            </a:r>
          </a:p>
          <a:p>
            <a:pPr marL="525780" indent="-457200">
              <a:buFont typeface="+mj-lt"/>
              <a:buAutoNum type="arabicPeriod" startAt="10"/>
            </a:pPr>
            <a:r>
              <a:rPr lang="en-US" dirty="0" smtClean="0"/>
              <a:t>The Rush Period</a:t>
            </a:r>
          </a:p>
          <a:p>
            <a:pPr marL="525780" indent="-457200">
              <a:buFont typeface="+mj-lt"/>
              <a:buAutoNum type="arabicPeriod" startAt="10"/>
            </a:pPr>
            <a:r>
              <a:rPr lang="en-US" dirty="0" smtClean="0"/>
              <a:t>Empty Beverage Glasses</a:t>
            </a:r>
          </a:p>
          <a:p>
            <a:pPr marL="525780" indent="-457200">
              <a:buFont typeface="+mj-lt"/>
              <a:buAutoNum type="arabicPeriod" startAt="10"/>
            </a:pPr>
            <a:endParaRPr lang="en-US" dirty="0"/>
          </a:p>
        </p:txBody>
      </p:sp>
    </p:spTree>
    <p:extLst>
      <p:ext uri="{BB962C8B-B14F-4D97-AF65-F5344CB8AC3E}">
        <p14:creationId xmlns:p14="http://schemas.microsoft.com/office/powerpoint/2010/main" val="196683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reflection</a:t>
            </a:r>
            <a:endParaRPr lang="en-US" dirty="0"/>
          </a:p>
        </p:txBody>
      </p:sp>
      <p:sp>
        <p:nvSpPr>
          <p:cNvPr id="3" name="Content Placeholder 2"/>
          <p:cNvSpPr>
            <a:spLocks noGrp="1"/>
          </p:cNvSpPr>
          <p:nvPr>
            <p:ph idx="1"/>
          </p:nvPr>
        </p:nvSpPr>
        <p:spPr/>
        <p:txBody>
          <a:bodyPr/>
          <a:lstStyle/>
          <a:p>
            <a:r>
              <a:rPr lang="en-US" dirty="0" smtClean="0"/>
              <a:t>Briefly reflect on what happened</a:t>
            </a:r>
          </a:p>
          <a:p>
            <a:r>
              <a:rPr lang="en-US" dirty="0" smtClean="0"/>
              <a:t>Why do you supposed the message was unable to get from the first person to the last?</a:t>
            </a:r>
          </a:p>
          <a:p>
            <a:r>
              <a:rPr lang="en-US" dirty="0" smtClean="0"/>
              <a:t>What could you do to resolve this communication breakdown?</a:t>
            </a:r>
            <a:endParaRPr lang="en-US" dirty="0"/>
          </a:p>
        </p:txBody>
      </p:sp>
    </p:spTree>
    <p:extLst>
      <p:ext uri="{BB962C8B-B14F-4D97-AF65-F5344CB8AC3E}">
        <p14:creationId xmlns:p14="http://schemas.microsoft.com/office/powerpoint/2010/main" val="241131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5" name="Content Placeholder 4"/>
          <p:cNvSpPr>
            <a:spLocks noGrp="1"/>
          </p:cNvSpPr>
          <p:nvPr>
            <p:ph idx="1"/>
          </p:nvPr>
        </p:nvSpPr>
        <p:spPr/>
        <p:txBody>
          <a:bodyPr/>
          <a:lstStyle/>
          <a:p>
            <a:r>
              <a:rPr lang="en-US" dirty="0" smtClean="0"/>
              <a:t>Cannot anticipate guests’ needs unless communication flows well within/between various parts of the operation</a:t>
            </a:r>
          </a:p>
          <a:p>
            <a:r>
              <a:rPr lang="en-US" dirty="0" smtClean="0"/>
              <a:t>Effective communication = message timely, precise and thorough</a:t>
            </a:r>
          </a:p>
          <a:p>
            <a:r>
              <a:rPr lang="en-US" dirty="0" smtClean="0"/>
              <a:t>Breakdowns happen!</a:t>
            </a:r>
          </a:p>
          <a:p>
            <a:pPr lvl="1"/>
            <a:r>
              <a:rPr lang="en-US" dirty="0" smtClean="0"/>
              <a:t>misunderstandings -&gt; mistakes -&gt; poor customer service</a:t>
            </a:r>
            <a:endParaRPr lang="en-US" dirty="0"/>
          </a:p>
        </p:txBody>
      </p:sp>
    </p:spTree>
    <p:extLst>
      <p:ext uri="{BB962C8B-B14F-4D97-AF65-F5344CB8AC3E}">
        <p14:creationId xmlns:p14="http://schemas.microsoft.com/office/powerpoint/2010/main" val="191726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Avoid = successful communication = understanding = helps systems and procedures = help contribute to high quality customer service</a:t>
            </a:r>
            <a:endParaRPr lang="en-US" dirty="0"/>
          </a:p>
          <a:p>
            <a:r>
              <a:rPr lang="en-US" dirty="0" smtClean="0"/>
              <a:t>Complete communication</a:t>
            </a:r>
            <a:endParaRPr lang="en-US" dirty="0"/>
          </a:p>
          <a:p>
            <a:pPr lvl="1"/>
            <a:r>
              <a:rPr lang="en-US" dirty="0" smtClean="0"/>
              <a:t>The sender</a:t>
            </a:r>
          </a:p>
          <a:p>
            <a:pPr lvl="1"/>
            <a:r>
              <a:rPr lang="en-US" dirty="0" smtClean="0"/>
              <a:t>The message</a:t>
            </a:r>
          </a:p>
          <a:p>
            <a:pPr lvl="1"/>
            <a:r>
              <a:rPr lang="en-US" dirty="0" smtClean="0"/>
              <a:t>The receiver</a:t>
            </a:r>
          </a:p>
          <a:p>
            <a:pPr lvl="1"/>
            <a:r>
              <a:rPr lang="en-US" dirty="0" smtClean="0"/>
              <a:t>Feedback</a:t>
            </a:r>
          </a:p>
        </p:txBody>
      </p:sp>
    </p:spTree>
    <p:extLst>
      <p:ext uri="{BB962C8B-B14F-4D97-AF65-F5344CB8AC3E}">
        <p14:creationId xmlns:p14="http://schemas.microsoft.com/office/powerpoint/2010/main" val="383624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 to establishing and maintaining a successful business</a:t>
            </a:r>
          </a:p>
          <a:p>
            <a:r>
              <a:rPr lang="en-US" dirty="0" smtClean="0"/>
              <a:t>Depends on people because people talk = word-of-mouth publicity (think Yelp!), make recommendations</a:t>
            </a:r>
          </a:p>
          <a:p>
            <a:r>
              <a:rPr lang="en-US" dirty="0" smtClean="0"/>
              <a:t>Can be good or bad</a:t>
            </a:r>
          </a:p>
          <a:p>
            <a:pPr lvl="1"/>
            <a:r>
              <a:rPr lang="en-US" dirty="0" smtClean="0"/>
              <a:t>Bad – 90% or more will not return = 100, 90 will not return, each will tell 9 people = 810 people who will never try your business</a:t>
            </a:r>
          </a:p>
          <a:p>
            <a:pPr lvl="1"/>
            <a:r>
              <a:rPr lang="en-US" dirty="0" smtClean="0"/>
              <a:t> Good - $150, tell two friends, tell two more = $600,000 over 10 years</a:t>
            </a:r>
            <a:endParaRPr lang="en-US" dirty="0"/>
          </a:p>
        </p:txBody>
      </p:sp>
      <p:pic>
        <p:nvPicPr>
          <p:cNvPr id="8194" name="Picture 2" descr="C:\Users\Administrator\AppData\Local\Microsoft\Windows\Temporary Internet Files\Content.IE5\B51CA0HG\MC9003835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1745590" cy="20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99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 </a:t>
            </a:r>
            <a:r>
              <a:rPr lang="en-US" dirty="0" err="1" smtClean="0"/>
              <a:t>Reiplinger</a:t>
            </a:r>
            <a:endParaRPr lang="en-US" dirty="0"/>
          </a:p>
        </p:txBody>
      </p:sp>
      <p:sp>
        <p:nvSpPr>
          <p:cNvPr id="3" name="Content Placeholder 2"/>
          <p:cNvSpPr>
            <a:spLocks noGrp="1"/>
          </p:cNvSpPr>
          <p:nvPr>
            <p:ph idx="1"/>
          </p:nvPr>
        </p:nvSpPr>
        <p:spPr/>
        <p:txBody>
          <a:bodyPr/>
          <a:lstStyle/>
          <a:p>
            <a:r>
              <a:rPr lang="en-US" dirty="0" smtClean="0"/>
              <a:t>Room Service Operator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0"/>
            <a:ext cx="501226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05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Breakdown</a:t>
            </a:r>
            <a:endParaRPr lang="en-US" dirty="0"/>
          </a:p>
        </p:txBody>
      </p:sp>
      <p:sp>
        <p:nvSpPr>
          <p:cNvPr id="3" name="Content Placeholder 2"/>
          <p:cNvSpPr>
            <a:spLocks noGrp="1"/>
          </p:cNvSpPr>
          <p:nvPr>
            <p:ph idx="1"/>
          </p:nvPr>
        </p:nvSpPr>
        <p:spPr/>
        <p:txBody>
          <a:bodyPr>
            <a:normAutofit lnSpcReduction="10000"/>
          </a:bodyPr>
          <a:lstStyle/>
          <a:p>
            <a:r>
              <a:rPr lang="en-US" dirty="0" smtClean="0"/>
              <a:t>Sender breakdown</a:t>
            </a:r>
          </a:p>
          <a:p>
            <a:pPr lvl="1"/>
            <a:r>
              <a:rPr lang="en-US" dirty="0" smtClean="0"/>
              <a:t>Poor timing </a:t>
            </a:r>
          </a:p>
          <a:p>
            <a:pPr lvl="1"/>
            <a:r>
              <a:rPr lang="en-US" dirty="0" smtClean="0"/>
              <a:t>Wrong method of communication</a:t>
            </a:r>
          </a:p>
          <a:p>
            <a:pPr lvl="1"/>
            <a:r>
              <a:rPr lang="en-US" dirty="0" smtClean="0"/>
              <a:t>Wrong place</a:t>
            </a:r>
          </a:p>
          <a:p>
            <a:pPr lvl="1"/>
            <a:r>
              <a:rPr lang="en-US" dirty="0" smtClean="0"/>
              <a:t>Inappropriate tone of voice</a:t>
            </a:r>
          </a:p>
          <a:p>
            <a:pPr lvl="1"/>
            <a:r>
              <a:rPr lang="en-US" dirty="0" smtClean="0"/>
              <a:t>Poor choice of words or use of wrong words (</a:t>
            </a:r>
            <a:r>
              <a:rPr lang="en-US" dirty="0" err="1" smtClean="0"/>
              <a:t>ninjin</a:t>
            </a:r>
            <a:r>
              <a:rPr lang="en-US" dirty="0" smtClean="0"/>
              <a:t> vs. </a:t>
            </a:r>
            <a:r>
              <a:rPr lang="en-US" dirty="0" err="1" smtClean="0"/>
              <a:t>ningen</a:t>
            </a:r>
            <a:r>
              <a:rPr lang="en-US" dirty="0" smtClean="0"/>
              <a:t>)</a:t>
            </a:r>
          </a:p>
          <a:p>
            <a:pPr lvl="1"/>
            <a:r>
              <a:rPr lang="en-US" dirty="0" smtClean="0"/>
              <a:t>Behavioral signals that differ from the verbal message</a:t>
            </a:r>
          </a:p>
          <a:p>
            <a:pPr lvl="1"/>
            <a:endParaRPr lang="en-US" dirty="0"/>
          </a:p>
        </p:txBody>
      </p:sp>
      <p:pic>
        <p:nvPicPr>
          <p:cNvPr id="3074" name="Picture 2" descr="C:\Users\Administrator\AppData\Local\Microsoft\Windows\Temporary Internet Files\Content.IE5\B51CA0HG\MC9003909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438400"/>
            <a:ext cx="1524000" cy="141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7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Breakdown</a:t>
            </a:r>
            <a:endParaRPr lang="en-US" dirty="0"/>
          </a:p>
        </p:txBody>
      </p:sp>
      <p:sp>
        <p:nvSpPr>
          <p:cNvPr id="3" name="Content Placeholder 2"/>
          <p:cNvSpPr>
            <a:spLocks noGrp="1"/>
          </p:cNvSpPr>
          <p:nvPr>
            <p:ph idx="1"/>
          </p:nvPr>
        </p:nvSpPr>
        <p:spPr/>
        <p:txBody>
          <a:bodyPr>
            <a:normAutofit lnSpcReduction="10000"/>
          </a:bodyPr>
          <a:lstStyle/>
          <a:p>
            <a:r>
              <a:rPr lang="en-US" dirty="0" smtClean="0"/>
              <a:t>Message Breakdown</a:t>
            </a:r>
          </a:p>
          <a:p>
            <a:pPr lvl="1"/>
            <a:r>
              <a:rPr lang="en-US" dirty="0" smtClean="0"/>
              <a:t>Too long</a:t>
            </a:r>
          </a:p>
          <a:p>
            <a:pPr lvl="1"/>
            <a:r>
              <a:rPr lang="en-US" dirty="0" smtClean="0"/>
              <a:t>Too short, leaving out info crucial to receiver’s understanding</a:t>
            </a:r>
          </a:p>
          <a:p>
            <a:pPr lvl="1"/>
            <a:r>
              <a:rPr lang="en-US" dirty="0" smtClean="0"/>
              <a:t>Too general or ambiguous</a:t>
            </a:r>
          </a:p>
          <a:p>
            <a:pPr lvl="1"/>
            <a:r>
              <a:rPr lang="en-US" dirty="0" smtClean="0"/>
              <a:t>Communicated too quickly = incomplete reception</a:t>
            </a:r>
          </a:p>
          <a:p>
            <a:pPr lvl="1"/>
            <a:r>
              <a:rPr lang="en-US" dirty="0" smtClean="0"/>
              <a:t>Erroneous or incorrect</a:t>
            </a:r>
          </a:p>
          <a:p>
            <a:pPr lvl="1"/>
            <a:r>
              <a:rPr lang="en-US" dirty="0" smtClean="0"/>
              <a:t>Not transmitted</a:t>
            </a:r>
            <a:endParaRPr lang="en-US" dirty="0"/>
          </a:p>
        </p:txBody>
      </p:sp>
    </p:spTree>
    <p:extLst>
      <p:ext uri="{BB962C8B-B14F-4D97-AF65-F5344CB8AC3E}">
        <p14:creationId xmlns:p14="http://schemas.microsoft.com/office/powerpoint/2010/main" val="1136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722864"/>
          </a:xfrm>
        </p:spPr>
        <p:txBody>
          <a:bodyPr>
            <a:normAutofit fontScale="90000"/>
          </a:bodyPr>
          <a:lstStyle/>
          <a:p>
            <a:r>
              <a:rPr lang="en-US" dirty="0" smtClean="0"/>
              <a:t>Communication Breakdown</a:t>
            </a:r>
            <a:endParaRPr lang="en-US" dirty="0"/>
          </a:p>
        </p:txBody>
      </p:sp>
      <p:sp>
        <p:nvSpPr>
          <p:cNvPr id="3" name="Content Placeholder 2"/>
          <p:cNvSpPr>
            <a:spLocks noGrp="1"/>
          </p:cNvSpPr>
          <p:nvPr>
            <p:ph idx="1"/>
          </p:nvPr>
        </p:nvSpPr>
        <p:spPr>
          <a:xfrm>
            <a:off x="1043492" y="1524000"/>
            <a:ext cx="6777317" cy="4308629"/>
          </a:xfrm>
        </p:spPr>
        <p:txBody>
          <a:bodyPr>
            <a:normAutofit lnSpcReduction="10000"/>
          </a:bodyPr>
          <a:lstStyle/>
          <a:p>
            <a:r>
              <a:rPr lang="en-US" dirty="0" smtClean="0"/>
              <a:t>Receiver breakdown</a:t>
            </a:r>
          </a:p>
          <a:p>
            <a:pPr lvl="1"/>
            <a:r>
              <a:rPr lang="en-US" dirty="0" smtClean="0"/>
              <a:t>Be busy, occupied or otherwise distracted</a:t>
            </a:r>
          </a:p>
          <a:p>
            <a:pPr lvl="1"/>
            <a:r>
              <a:rPr lang="en-US" dirty="0" smtClean="0"/>
              <a:t>Fail to understand the words of the message</a:t>
            </a:r>
          </a:p>
          <a:p>
            <a:pPr lvl="1"/>
            <a:r>
              <a:rPr lang="en-US" dirty="0" smtClean="0"/>
              <a:t>Have an emotional block toward the sender (fear, anger, dislike) – hear what you want/not want to hear</a:t>
            </a:r>
          </a:p>
          <a:p>
            <a:pPr lvl="1"/>
            <a:r>
              <a:rPr lang="en-US" dirty="0" smtClean="0"/>
              <a:t>Believe he/she understands what the message will be so fails to pay proper attention</a:t>
            </a:r>
          </a:p>
          <a:p>
            <a:pPr lvl="1"/>
            <a:r>
              <a:rPr lang="en-US" dirty="0" smtClean="0"/>
              <a:t>Be tired</a:t>
            </a:r>
          </a:p>
          <a:p>
            <a:pPr lvl="1"/>
            <a:r>
              <a:rPr lang="en-US" dirty="0" smtClean="0"/>
              <a:t>Be confused</a:t>
            </a:r>
          </a:p>
          <a:p>
            <a:pPr lvl="1"/>
            <a:endParaRPr lang="en-US" dirty="0"/>
          </a:p>
        </p:txBody>
      </p:sp>
      <p:pic>
        <p:nvPicPr>
          <p:cNvPr id="4098" name="Picture 2" descr="C:\Users\Administrator\AppData\Local\Microsoft\Windows\Temporary Internet Files\Content.IE5\NUV6MIUP\MC900078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00600"/>
            <a:ext cx="1317625" cy="13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3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875264"/>
          </a:xfrm>
        </p:spPr>
        <p:txBody>
          <a:bodyPr>
            <a:normAutofit fontScale="90000"/>
          </a:bodyPr>
          <a:lstStyle/>
          <a:p>
            <a:r>
              <a:rPr lang="en-US" dirty="0" smtClean="0"/>
              <a:t>Communication Breakdown</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dirty="0" smtClean="0"/>
              <a:t>Feedback breakdown</a:t>
            </a:r>
          </a:p>
          <a:p>
            <a:pPr lvl="1"/>
            <a:r>
              <a:rPr lang="en-US" dirty="0" smtClean="0"/>
              <a:t>Communication sent with no opportunity for sender to find out whether the message was received</a:t>
            </a:r>
          </a:p>
          <a:p>
            <a:pPr lvl="1"/>
            <a:r>
              <a:rPr lang="en-US" dirty="0" smtClean="0"/>
              <a:t>Sender assumes message has been received</a:t>
            </a:r>
          </a:p>
          <a:p>
            <a:pPr lvl="1"/>
            <a:r>
              <a:rPr lang="en-US" dirty="0" smtClean="0"/>
              <a:t>Sender fails to seek, demand or otherwise encourage message feedback</a:t>
            </a:r>
          </a:p>
          <a:p>
            <a:pPr lvl="1"/>
            <a:r>
              <a:rPr lang="en-US" dirty="0" smtClean="0"/>
              <a:t>Receiver fails to provide feedback to the sender, sought or not</a:t>
            </a:r>
          </a:p>
        </p:txBody>
      </p:sp>
    </p:spTree>
    <p:extLst>
      <p:ext uri="{BB962C8B-B14F-4D97-AF65-F5344CB8AC3E}">
        <p14:creationId xmlns:p14="http://schemas.microsoft.com/office/powerpoint/2010/main" val="68768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r>
              <a:rPr lang="en-US" dirty="0" smtClean="0"/>
              <a:t>Effective Communication</a:t>
            </a:r>
            <a:endParaRPr lang="en-US" dirty="0"/>
          </a:p>
        </p:txBody>
      </p:sp>
      <p:sp>
        <p:nvSpPr>
          <p:cNvPr id="3" name="Content Placeholder 2"/>
          <p:cNvSpPr>
            <a:spLocks noGrp="1"/>
          </p:cNvSpPr>
          <p:nvPr>
            <p:ph idx="1"/>
          </p:nvPr>
        </p:nvSpPr>
        <p:spPr>
          <a:xfrm>
            <a:off x="1043492" y="1447800"/>
            <a:ext cx="6777317" cy="4384829"/>
          </a:xfrm>
        </p:spPr>
        <p:txBody>
          <a:bodyPr>
            <a:normAutofit lnSpcReduction="10000"/>
          </a:bodyPr>
          <a:lstStyle/>
          <a:p>
            <a:r>
              <a:rPr lang="en-US" dirty="0" smtClean="0"/>
              <a:t>E.C. happens when the message is received </a:t>
            </a:r>
            <a:r>
              <a:rPr lang="en-US" i="1" u="sng" dirty="0" smtClean="0"/>
              <a:t>exactly</a:t>
            </a:r>
            <a:r>
              <a:rPr lang="en-US" dirty="0" smtClean="0"/>
              <a:t> as it was intended</a:t>
            </a:r>
          </a:p>
          <a:p>
            <a:r>
              <a:rPr lang="en-US" dirty="0" smtClean="0"/>
              <a:t>Effective communication examples:</a:t>
            </a:r>
          </a:p>
          <a:p>
            <a:pPr lvl="1"/>
            <a:r>
              <a:rPr lang="en-US" dirty="0" smtClean="0"/>
              <a:t>Reservations </a:t>
            </a:r>
          </a:p>
          <a:p>
            <a:pPr lvl="1"/>
            <a:r>
              <a:rPr lang="en-US" dirty="0" smtClean="0"/>
              <a:t>Receive meal as ordered/asked to be prepared</a:t>
            </a:r>
          </a:p>
          <a:p>
            <a:pPr lvl="1"/>
            <a:r>
              <a:rPr lang="en-US" dirty="0" smtClean="0"/>
              <a:t>Understanding and empathetic ear when there is a problem</a:t>
            </a:r>
          </a:p>
          <a:p>
            <a:pPr lvl="1"/>
            <a:r>
              <a:rPr lang="en-US" dirty="0" smtClean="0"/>
              <a:t>Person providing service speak clearly and intelligibly</a:t>
            </a:r>
          </a:p>
          <a:p>
            <a:pPr lvl="1"/>
            <a:r>
              <a:rPr lang="en-US" dirty="0" smtClean="0"/>
              <a:t>Food servers to repeat food/</a:t>
            </a:r>
            <a:r>
              <a:rPr lang="en-US" dirty="0" err="1" smtClean="0"/>
              <a:t>bev</a:t>
            </a:r>
            <a:r>
              <a:rPr lang="en-US" dirty="0" smtClean="0"/>
              <a:t> orders</a:t>
            </a:r>
          </a:p>
          <a:p>
            <a:pPr lvl="1"/>
            <a:r>
              <a:rPr lang="en-US" dirty="0" smtClean="0"/>
              <a:t>Name used and pronounced correctly</a:t>
            </a:r>
          </a:p>
          <a:p>
            <a:pPr lvl="1"/>
            <a:endParaRPr lang="en-US" dirty="0"/>
          </a:p>
        </p:txBody>
      </p:sp>
    </p:spTree>
    <p:extLst>
      <p:ext uri="{BB962C8B-B14F-4D97-AF65-F5344CB8AC3E}">
        <p14:creationId xmlns:p14="http://schemas.microsoft.com/office/powerpoint/2010/main" val="373234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22864"/>
          </a:xfrm>
        </p:spPr>
        <p:txBody>
          <a:bodyPr/>
          <a:lstStyle/>
          <a:p>
            <a:r>
              <a:rPr lang="en-US" dirty="0" smtClean="0"/>
              <a:t>Skit Activity</a:t>
            </a:r>
            <a:endParaRPr lang="en-US" dirty="0"/>
          </a:p>
        </p:txBody>
      </p:sp>
      <p:sp>
        <p:nvSpPr>
          <p:cNvPr id="3" name="Content Placeholder 2"/>
          <p:cNvSpPr>
            <a:spLocks noGrp="1"/>
          </p:cNvSpPr>
          <p:nvPr>
            <p:ph idx="1"/>
          </p:nvPr>
        </p:nvSpPr>
        <p:spPr>
          <a:xfrm>
            <a:off x="1043492" y="1371600"/>
            <a:ext cx="6777317" cy="4461029"/>
          </a:xfrm>
        </p:spPr>
        <p:txBody>
          <a:bodyPr>
            <a:normAutofit/>
          </a:bodyPr>
          <a:lstStyle/>
          <a:p>
            <a:r>
              <a:rPr lang="en-US" dirty="0" smtClean="0"/>
              <a:t>Performance TASK: </a:t>
            </a:r>
          </a:p>
          <a:p>
            <a:pPr lvl="1"/>
            <a:r>
              <a:rPr lang="en-US" dirty="0" smtClean="0"/>
              <a:t>In pairs, without revealing your selected breakdown, create a skit to demonstrate a communication breakdown</a:t>
            </a:r>
          </a:p>
          <a:p>
            <a:r>
              <a:rPr lang="en-US" dirty="0" smtClean="0"/>
              <a:t>Audience TASK: </a:t>
            </a:r>
          </a:p>
          <a:p>
            <a:pPr lvl="1"/>
            <a:r>
              <a:rPr lang="en-US" dirty="0" smtClean="0"/>
              <a:t>Individually, make three columns on a sheet of paper: Names/breakdown/solution</a:t>
            </a:r>
          </a:p>
          <a:p>
            <a:pPr lvl="1"/>
            <a:r>
              <a:rPr lang="en-US" dirty="0"/>
              <a:t>D</a:t>
            </a:r>
            <a:r>
              <a:rPr lang="en-US" dirty="0" smtClean="0"/>
              <a:t>etermine the communication breakdown </a:t>
            </a:r>
          </a:p>
          <a:p>
            <a:pPr lvl="1"/>
            <a:r>
              <a:rPr lang="en-US" dirty="0" smtClean="0">
                <a:solidFill>
                  <a:srgbClr val="FF0000"/>
                </a:solidFill>
              </a:rPr>
              <a:t>For homework, conceive a possible solution to the breakdown DUE 9/8.</a:t>
            </a:r>
          </a:p>
          <a:p>
            <a:pPr lvl="1"/>
            <a:endParaRPr lang="en-US" dirty="0" smtClean="0"/>
          </a:p>
          <a:p>
            <a:endParaRPr lang="en-US" dirty="0"/>
          </a:p>
        </p:txBody>
      </p:sp>
    </p:spTree>
    <p:extLst>
      <p:ext uri="{BB962C8B-B14F-4D97-AF65-F5344CB8AC3E}">
        <p14:creationId xmlns:p14="http://schemas.microsoft.com/office/powerpoint/2010/main" val="216498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1371600"/>
            <a:ext cx="7024688" cy="3048000"/>
          </a:xfrm>
        </p:spPr>
        <p:txBody>
          <a:bodyPr>
            <a:noAutofit/>
          </a:bodyPr>
          <a:lstStyle/>
          <a:p>
            <a:pPr algn="ctr"/>
            <a:r>
              <a:rPr lang="en-US" sz="6000" dirty="0" smtClean="0"/>
              <a:t>You should be taking Cornell Notes!</a:t>
            </a:r>
            <a:endParaRPr lang="en-US" sz="6000" dirty="0"/>
          </a:p>
        </p:txBody>
      </p:sp>
      <p:pic>
        <p:nvPicPr>
          <p:cNvPr id="1026" name="Picture 2" descr="C:\Users\Administrator\AppData\Local\Microsoft\Windows\Temporary Internet Files\Content.IE5\DHVZFN9B\MC900048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311396"/>
            <a:ext cx="1630375" cy="176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496336"/>
          </a:xfrm>
        </p:spPr>
        <p:txBody>
          <a:bodyPr>
            <a:normAutofit fontScale="90000"/>
          </a:bodyPr>
          <a:lstStyle/>
          <a:p>
            <a:r>
              <a:rPr lang="en-US" dirty="0" smtClean="0"/>
              <a:t>Policies and Procedures</a:t>
            </a:r>
            <a:endParaRPr lang="en-US" dirty="0"/>
          </a:p>
        </p:txBody>
      </p:sp>
      <p:sp>
        <p:nvSpPr>
          <p:cNvPr id="3" name="Content Placeholder 2"/>
          <p:cNvSpPr>
            <a:spLocks noGrp="1"/>
          </p:cNvSpPr>
          <p:nvPr>
            <p:ph idx="1"/>
          </p:nvPr>
        </p:nvSpPr>
        <p:spPr>
          <a:xfrm>
            <a:off x="695325" y="1362075"/>
            <a:ext cx="7162800" cy="4800600"/>
          </a:xfrm>
        </p:spPr>
        <p:txBody>
          <a:bodyPr>
            <a:normAutofit fontScale="92500"/>
          </a:bodyPr>
          <a:lstStyle/>
          <a:p>
            <a:r>
              <a:rPr lang="en-US" dirty="0" smtClean="0"/>
              <a:t>Policies – general guidelines for what you do – i.e. students will be ready to learn for each class period</a:t>
            </a:r>
          </a:p>
          <a:p>
            <a:r>
              <a:rPr lang="en-US" dirty="0" smtClean="0"/>
              <a:t>Procedures – exactly how to do so – i.e. students will enter the classroom in an orderly manner, and be seated prior to the tardy bell. They will then read the daily agenda and prepare for the upcoming lesson by taking out a pen/pencil and paper.  They will do this with little to no disruption.</a:t>
            </a:r>
          </a:p>
          <a:p>
            <a:r>
              <a:rPr lang="en-US" dirty="0" smtClean="0"/>
              <a:t>Helps with decision making as it makes clear what you can and cannot do</a:t>
            </a:r>
          </a:p>
          <a:p>
            <a:r>
              <a:rPr lang="en-US" dirty="0" smtClean="0"/>
              <a:t>Fewer misunderstandings/debates about what to do in certain situations</a:t>
            </a:r>
            <a:endParaRPr lang="en-US" dirty="0"/>
          </a:p>
        </p:txBody>
      </p:sp>
      <p:pic>
        <p:nvPicPr>
          <p:cNvPr id="1026" name="Picture 2" descr="C:\Users\Administrator\AppData\Local\Microsoft\Windows\Temporary Internet Files\Content.IE5\NHM2V0OK\MM90030330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953000"/>
            <a:ext cx="1105172"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58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45" y="853588"/>
            <a:ext cx="7024744" cy="722864"/>
          </a:xfrm>
        </p:spPr>
        <p:txBody>
          <a:bodyPr/>
          <a:lstStyle/>
          <a:p>
            <a:r>
              <a:rPr lang="en-US" dirty="0" smtClean="0"/>
              <a:t>Think</a:t>
            </a:r>
            <a:endParaRPr lang="en-US" dirty="0"/>
          </a:p>
        </p:txBody>
      </p:sp>
      <p:sp>
        <p:nvSpPr>
          <p:cNvPr id="3" name="Content Placeholder 2"/>
          <p:cNvSpPr>
            <a:spLocks noGrp="1"/>
          </p:cNvSpPr>
          <p:nvPr>
            <p:ph idx="1"/>
          </p:nvPr>
        </p:nvSpPr>
        <p:spPr>
          <a:xfrm>
            <a:off x="1043492" y="1676400"/>
            <a:ext cx="6777317" cy="4156229"/>
          </a:xfrm>
        </p:spPr>
        <p:txBody>
          <a:bodyPr>
            <a:normAutofit fontScale="92500" lnSpcReduction="20000"/>
          </a:bodyPr>
          <a:lstStyle/>
          <a:p>
            <a:r>
              <a:rPr lang="en-US" dirty="0" smtClean="0"/>
              <a:t>Without speaking:</a:t>
            </a:r>
          </a:p>
          <a:p>
            <a:pPr lvl="1"/>
            <a:r>
              <a:rPr lang="en-US" dirty="0" smtClean="0"/>
              <a:t>Think of a policy that you know of at school, home or work</a:t>
            </a:r>
          </a:p>
          <a:p>
            <a:pPr lvl="1"/>
            <a:r>
              <a:rPr lang="en-US" dirty="0" smtClean="0"/>
              <a:t>Now, think of the procedures you or a worker may need to follow in order to uphold this policy</a:t>
            </a:r>
          </a:p>
          <a:p>
            <a:pPr lvl="1"/>
            <a:r>
              <a:rPr lang="en-US" dirty="0" smtClean="0"/>
              <a:t>For example:</a:t>
            </a:r>
          </a:p>
          <a:p>
            <a:pPr lvl="2"/>
            <a:r>
              <a:rPr lang="en-US" dirty="0" smtClean="0"/>
              <a:t>Cell phones in school</a:t>
            </a:r>
          </a:p>
          <a:p>
            <a:pPr lvl="2"/>
            <a:r>
              <a:rPr lang="en-US" dirty="0" smtClean="0"/>
              <a:t>Homework collection in English or math</a:t>
            </a:r>
          </a:p>
          <a:p>
            <a:pPr lvl="2"/>
            <a:r>
              <a:rPr lang="en-US" dirty="0" smtClean="0"/>
              <a:t>Dirty Laundry</a:t>
            </a:r>
          </a:p>
          <a:p>
            <a:pPr lvl="2"/>
            <a:r>
              <a:rPr lang="en-US" dirty="0" smtClean="0"/>
              <a:t>Going out with friends</a:t>
            </a:r>
          </a:p>
          <a:p>
            <a:pPr lvl="2"/>
            <a:r>
              <a:rPr lang="en-US" dirty="0" smtClean="0"/>
              <a:t>Greeting customers</a:t>
            </a:r>
          </a:p>
          <a:p>
            <a:pPr lvl="2"/>
            <a:r>
              <a:rPr lang="en-US" dirty="0" smtClean="0"/>
              <a:t>Handling customer complaints</a:t>
            </a:r>
          </a:p>
          <a:p>
            <a:r>
              <a:rPr lang="en-US" dirty="0" smtClean="0"/>
              <a:t>Write down your thoughts if you need to</a:t>
            </a:r>
          </a:p>
          <a:p>
            <a:endParaRPr lang="en-US" dirty="0" smtClean="0"/>
          </a:p>
          <a:p>
            <a:endParaRPr lang="en-US" dirty="0"/>
          </a:p>
        </p:txBody>
      </p:sp>
      <p:pic>
        <p:nvPicPr>
          <p:cNvPr id="2051" name="Picture 3" descr="C:\Users\Administrator\AppData\Local\Microsoft\Windows\Temporary Internet Files\Content.IE5\NUV6MIUP\MC9001400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827" y="228600"/>
            <a:ext cx="1782775" cy="136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2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Quality Service (Q.S.)?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to quantify because </a:t>
            </a:r>
            <a:r>
              <a:rPr lang="en-US" dirty="0" err="1" smtClean="0"/>
              <a:t>c.s</a:t>
            </a:r>
            <a:r>
              <a:rPr lang="en-US" dirty="0" smtClean="0"/>
              <a:t>. is </a:t>
            </a:r>
            <a:r>
              <a:rPr lang="en-US" i="1" dirty="0" smtClean="0"/>
              <a:t>intangible</a:t>
            </a:r>
          </a:p>
          <a:p>
            <a:pPr lvl="1"/>
            <a:r>
              <a:rPr lang="en-US" i="1" dirty="0" smtClean="0"/>
              <a:t>You can’t “touch” it rather “feel” it</a:t>
            </a:r>
            <a:endParaRPr lang="en-US" dirty="0" smtClean="0"/>
          </a:p>
          <a:p>
            <a:r>
              <a:rPr lang="en-US" dirty="0" smtClean="0"/>
              <a:t>William B. Martin: </a:t>
            </a:r>
            <a:r>
              <a:rPr lang="en-US" u="sng" dirty="0" smtClean="0"/>
              <a:t>Providing Quality Service </a:t>
            </a:r>
            <a:r>
              <a:rPr lang="en-US" dirty="0" smtClean="0"/>
              <a:t>“Quality customer service is the ability to consistently meet external and internal customer needs, wants and expectations involving procedural and personal encounters.” </a:t>
            </a:r>
          </a:p>
          <a:p>
            <a:r>
              <a:rPr lang="en-US" dirty="0" smtClean="0"/>
              <a:t>Not </a:t>
            </a:r>
            <a:r>
              <a:rPr lang="en-US" dirty="0"/>
              <a:t>just one </a:t>
            </a:r>
            <a:r>
              <a:rPr lang="en-US" dirty="0" smtClean="0"/>
              <a:t>thing - many </a:t>
            </a:r>
            <a:r>
              <a:rPr lang="en-US" dirty="0"/>
              <a:t>components add up to </a:t>
            </a:r>
            <a:r>
              <a:rPr lang="en-US" dirty="0" err="1"/>
              <a:t>q.s</a:t>
            </a:r>
            <a:r>
              <a:rPr lang="en-US" dirty="0" smtClean="0"/>
              <a:t>.</a:t>
            </a:r>
            <a:endParaRPr lang="en-US" dirty="0"/>
          </a:p>
          <a:p>
            <a:endParaRPr lang="en-US" dirty="0"/>
          </a:p>
        </p:txBody>
      </p:sp>
      <p:pic>
        <p:nvPicPr>
          <p:cNvPr id="1027" name="Picture 3" descr="C:\Users\Administrator\AppData\Local\Microsoft\Windows\Temporary Internet Files\Content.IE5\DHVZFN9B\MC9004413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9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t>
            </a:r>
            <a:endParaRPr lang="en-US" dirty="0"/>
          </a:p>
        </p:txBody>
      </p:sp>
      <p:sp>
        <p:nvSpPr>
          <p:cNvPr id="3" name="Content Placeholder 2"/>
          <p:cNvSpPr>
            <a:spLocks noGrp="1"/>
          </p:cNvSpPr>
          <p:nvPr>
            <p:ph idx="1"/>
          </p:nvPr>
        </p:nvSpPr>
        <p:spPr/>
        <p:txBody>
          <a:bodyPr/>
          <a:lstStyle/>
          <a:p>
            <a:r>
              <a:rPr lang="en-US" dirty="0" smtClean="0"/>
              <a:t>Analyze whether or not you think this policy has adequate (clear) procedures</a:t>
            </a:r>
          </a:p>
          <a:p>
            <a:r>
              <a:rPr lang="en-US" dirty="0" smtClean="0"/>
              <a:t>If not, determine how the procedures can be improved upon </a:t>
            </a:r>
            <a:endParaRPr lang="en-US" dirty="0"/>
          </a:p>
        </p:txBody>
      </p:sp>
      <p:pic>
        <p:nvPicPr>
          <p:cNvPr id="3074" name="Picture 2" descr="C:\Users\Administrator\AppData\Local\Microsoft\Windows\Temporary Internet Files\Content.IE5\NHM2V0OK\MC900150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038600"/>
            <a:ext cx="1553566"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2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a:t>
            </a:r>
            <a:endParaRPr lang="en-US" dirty="0"/>
          </a:p>
        </p:txBody>
      </p:sp>
      <p:sp>
        <p:nvSpPr>
          <p:cNvPr id="3" name="Content Placeholder 2"/>
          <p:cNvSpPr>
            <a:spLocks noGrp="1"/>
          </p:cNvSpPr>
          <p:nvPr>
            <p:ph idx="1"/>
          </p:nvPr>
        </p:nvSpPr>
        <p:spPr/>
        <p:txBody>
          <a:bodyPr/>
          <a:lstStyle/>
          <a:p>
            <a:r>
              <a:rPr lang="en-US" dirty="0"/>
              <a:t>You will </a:t>
            </a:r>
            <a:r>
              <a:rPr lang="en-US" dirty="0" smtClean="0"/>
              <a:t>now need </a:t>
            </a:r>
            <a:r>
              <a:rPr lang="en-US" dirty="0"/>
              <a:t>to get up an MOVE.</a:t>
            </a:r>
          </a:p>
          <a:p>
            <a:r>
              <a:rPr lang="en-US" dirty="0"/>
              <a:t>Without SPEAKING, find a partner in class whose name begins with the same first letter of your first name OR first letter of your last name (yes, it is a CHALLENGE!)</a:t>
            </a:r>
          </a:p>
        </p:txBody>
      </p:sp>
      <p:pic>
        <p:nvPicPr>
          <p:cNvPr id="4098" name="Picture 2" descr="C:\Users\Administrator\AppData\Local\Microsoft\Windows\Temporary Internet Files\Content.IE5\NUV6MIUP\MC9003843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7919" y="4552035"/>
            <a:ext cx="1832458" cy="171724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AppData\Local\Microsoft\Windows\Temporary Internet Files\Content.IE5\NHM2V0OK\MC9004125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
            <a:ext cx="1748177" cy="1860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AppData\Local\Microsoft\Windows\Temporary Internet Files\Content.IE5\DHVZFN9B\MC9004136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317" y="228600"/>
            <a:ext cx="2046083" cy="186022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AppData\Local\Microsoft\Windows\Temporary Internet Files\Content.IE5\DHVZFN9B\MC90034952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659" y="4495800"/>
            <a:ext cx="1828800" cy="182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4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a:t>
            </a:r>
            <a:endParaRPr lang="en-US" dirty="0"/>
          </a:p>
        </p:txBody>
      </p:sp>
      <p:sp>
        <p:nvSpPr>
          <p:cNvPr id="3" name="Content Placeholder 2"/>
          <p:cNvSpPr>
            <a:spLocks noGrp="1"/>
          </p:cNvSpPr>
          <p:nvPr>
            <p:ph idx="1"/>
          </p:nvPr>
        </p:nvSpPr>
        <p:spPr/>
        <p:txBody>
          <a:bodyPr>
            <a:normAutofit lnSpcReduction="10000"/>
          </a:bodyPr>
          <a:lstStyle/>
          <a:p>
            <a:r>
              <a:rPr lang="en-US" dirty="0" smtClean="0"/>
              <a:t>Share with your partner the policy and corresponding procedures you or a worker may have to follow in order to uphold the policy</a:t>
            </a:r>
          </a:p>
          <a:p>
            <a:r>
              <a:rPr lang="en-US" dirty="0" smtClean="0"/>
              <a:t>Also share with him/her whether or not the procedures were clear/adequate</a:t>
            </a:r>
          </a:p>
          <a:p>
            <a:r>
              <a:rPr lang="en-US" dirty="0" smtClean="0"/>
              <a:t>And finally share what improvements you would make to the procedures if they were not adequate/clear</a:t>
            </a:r>
            <a:endParaRPr lang="en-US" dirty="0"/>
          </a:p>
        </p:txBody>
      </p:sp>
      <p:pic>
        <p:nvPicPr>
          <p:cNvPr id="5122" name="Picture 2" descr="C:\Users\Administrator\AppData\Local\Microsoft\Windows\Temporary Internet Files\Content.IE5\NUV6MIUP\MC9002322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3385" y="609600"/>
            <a:ext cx="1379145" cy="149382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AppData\Local\Microsoft\Windows\Temporary Internet Files\Content.IE5\NHM2V0OK\MC9001134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179" y="4038600"/>
            <a:ext cx="130605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istrator\AppData\Local\Microsoft\Windows\Temporary Internet Files\Content.IE5\DHVZFN9B\MP90044847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4276" y="1143000"/>
            <a:ext cx="1127659" cy="169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sp>
        <p:nvSpPr>
          <p:cNvPr id="3" name="Content Placeholder 2"/>
          <p:cNvSpPr>
            <a:spLocks noGrp="1"/>
          </p:cNvSpPr>
          <p:nvPr>
            <p:ph idx="1"/>
          </p:nvPr>
        </p:nvSpPr>
        <p:spPr/>
        <p:txBody>
          <a:bodyPr/>
          <a:lstStyle/>
          <a:p>
            <a:r>
              <a:rPr lang="en-US" dirty="0" smtClean="0"/>
              <a:t>Select ONE policy and procedure to share with the class and any improvements you made</a:t>
            </a:r>
            <a:endParaRPr lang="en-US" dirty="0"/>
          </a:p>
        </p:txBody>
      </p:sp>
      <p:pic>
        <p:nvPicPr>
          <p:cNvPr id="6146" name="Picture 2" descr="C:\Users\Administrator\AppData\Local\Microsoft\Windows\Temporary Internet Files\Content.IE5\NUV6MIUP\MC90044209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976904" cy="198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3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and Procedures Group Activity</a:t>
            </a:r>
            <a:endParaRPr lang="en-US" dirty="0"/>
          </a:p>
        </p:txBody>
      </p:sp>
      <p:sp>
        <p:nvSpPr>
          <p:cNvPr id="3" name="Content Placeholder 2"/>
          <p:cNvSpPr>
            <a:spLocks noGrp="1"/>
          </p:cNvSpPr>
          <p:nvPr>
            <p:ph idx="1"/>
          </p:nvPr>
        </p:nvSpPr>
        <p:spPr>
          <a:xfrm>
            <a:off x="1043492" y="2323652"/>
            <a:ext cx="6777317" cy="3867446"/>
          </a:xfrm>
        </p:spPr>
        <p:txBody>
          <a:bodyPr>
            <a:normAutofit fontScale="92500"/>
          </a:bodyPr>
          <a:lstStyle/>
          <a:p>
            <a:r>
              <a:rPr lang="en-US" dirty="0" smtClean="0"/>
              <a:t>With the people on your table come up with a policy concerning classroom behaviors and the procedures to uphold the policy</a:t>
            </a:r>
          </a:p>
          <a:p>
            <a:pPr lvl="1"/>
            <a:r>
              <a:rPr lang="en-US" dirty="0" smtClean="0"/>
              <a:t>Entering the classroom</a:t>
            </a:r>
          </a:p>
          <a:p>
            <a:pPr lvl="1"/>
            <a:r>
              <a:rPr lang="en-US" dirty="0" smtClean="0"/>
              <a:t>Turning in homework</a:t>
            </a:r>
          </a:p>
          <a:p>
            <a:pPr lvl="1"/>
            <a:r>
              <a:rPr lang="en-US" dirty="0" smtClean="0"/>
              <a:t>Cell phone usage</a:t>
            </a:r>
          </a:p>
          <a:p>
            <a:pPr lvl="1"/>
            <a:r>
              <a:rPr lang="en-US" dirty="0" smtClean="0"/>
              <a:t>When you are absent</a:t>
            </a:r>
          </a:p>
          <a:p>
            <a:pPr lvl="1"/>
            <a:r>
              <a:rPr lang="en-US" dirty="0" smtClean="0"/>
              <a:t>Showing up to class on time</a:t>
            </a:r>
          </a:p>
          <a:p>
            <a:pPr lvl="1"/>
            <a:r>
              <a:rPr lang="en-US" dirty="0" smtClean="0"/>
              <a:t>Leaving the classroom</a:t>
            </a:r>
          </a:p>
          <a:p>
            <a:pPr lvl="1"/>
            <a:r>
              <a:rPr lang="en-US" dirty="0" smtClean="0"/>
              <a:t>Other </a:t>
            </a:r>
          </a:p>
          <a:p>
            <a:pPr lvl="1"/>
            <a:endParaRPr lang="en-US" dirty="0" smtClean="0"/>
          </a:p>
          <a:p>
            <a:pPr lvl="1"/>
            <a:endParaRPr lang="en-US" dirty="0"/>
          </a:p>
        </p:txBody>
      </p:sp>
      <p:pic>
        <p:nvPicPr>
          <p:cNvPr id="7170" name="Picture 2" descr="C:\Users\Administrator\AppData\Local\Microsoft\Windows\Temporary Internet Files\Content.IE5\NHM2V0OK\MC9003118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35" y="4724400"/>
            <a:ext cx="2059179" cy="146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87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1371600"/>
            <a:ext cx="7024688" cy="3048000"/>
          </a:xfrm>
        </p:spPr>
        <p:txBody>
          <a:bodyPr>
            <a:noAutofit/>
          </a:bodyPr>
          <a:lstStyle/>
          <a:p>
            <a:pPr algn="ctr"/>
            <a:r>
              <a:rPr lang="en-US" sz="6000" dirty="0" smtClean="0"/>
              <a:t>You should be taking Cornell Notes!</a:t>
            </a:r>
            <a:endParaRPr lang="en-US" sz="6000" dirty="0"/>
          </a:p>
        </p:txBody>
      </p:sp>
      <p:pic>
        <p:nvPicPr>
          <p:cNvPr id="1026" name="Picture 2" descr="C:\Users\Administrator\AppData\Local\Microsoft\Windows\Temporary Internet Files\Content.IE5\DHVZFN9B\MC900048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311396"/>
            <a:ext cx="1630375" cy="176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21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Feedback</a:t>
            </a:r>
            <a:endParaRPr lang="en-US" dirty="0"/>
          </a:p>
        </p:txBody>
      </p:sp>
      <p:sp>
        <p:nvSpPr>
          <p:cNvPr id="3" name="Content Placeholder 2"/>
          <p:cNvSpPr>
            <a:spLocks noGrp="1"/>
          </p:cNvSpPr>
          <p:nvPr>
            <p:ph idx="1"/>
          </p:nvPr>
        </p:nvSpPr>
        <p:spPr>
          <a:xfrm>
            <a:off x="1043492" y="1828800"/>
            <a:ext cx="6777317" cy="4003829"/>
          </a:xfrm>
        </p:spPr>
        <p:txBody>
          <a:bodyPr/>
          <a:lstStyle/>
          <a:p>
            <a:r>
              <a:rPr lang="en-US" dirty="0" smtClean="0"/>
              <a:t>Helps you find out what customers think/feel about their experience you have provided</a:t>
            </a:r>
          </a:p>
          <a:p>
            <a:r>
              <a:rPr lang="en-US" dirty="0" smtClean="0"/>
              <a:t>Without feedback, problems are unnoticed or unresolved</a:t>
            </a:r>
          </a:p>
          <a:p>
            <a:r>
              <a:rPr lang="en-US" dirty="0" smtClean="0"/>
              <a:t>Must be encouraged – for every one received, 26 others fail to register it</a:t>
            </a:r>
          </a:p>
          <a:p>
            <a:pPr marL="68580" indent="0">
              <a:buNone/>
            </a:pPr>
            <a:endParaRPr lang="en-US" dirty="0"/>
          </a:p>
        </p:txBody>
      </p:sp>
      <p:pic>
        <p:nvPicPr>
          <p:cNvPr id="9218" name="Picture 2" descr="C:\Users\Administrator\AppData\Local\Microsoft\Windows\Temporary Internet Files\Content.IE5\NHM2V0OK\MC90008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13225"/>
            <a:ext cx="1566367" cy="176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07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Specific – how is your steak? Is it cooked to order? Vs. How is everything?</a:t>
            </a:r>
          </a:p>
          <a:p>
            <a:r>
              <a:rPr lang="en-US" dirty="0" smtClean="0"/>
              <a:t>Person-to-person </a:t>
            </a:r>
          </a:p>
          <a:p>
            <a:r>
              <a:rPr lang="en-US" dirty="0" smtClean="0"/>
              <a:t>Multiple approaches</a:t>
            </a:r>
          </a:p>
          <a:p>
            <a:pPr lvl="1"/>
            <a:r>
              <a:rPr lang="en-US" dirty="0" smtClean="0"/>
              <a:t>Written response</a:t>
            </a:r>
          </a:p>
          <a:p>
            <a:pPr lvl="2"/>
            <a:r>
              <a:rPr lang="en-US" dirty="0" smtClean="0"/>
              <a:t>Suggestion boxes</a:t>
            </a:r>
          </a:p>
          <a:p>
            <a:pPr lvl="1"/>
            <a:r>
              <a:rPr lang="en-US" dirty="0" smtClean="0"/>
              <a:t>Surveys</a:t>
            </a:r>
          </a:p>
          <a:p>
            <a:pPr lvl="1"/>
            <a:r>
              <a:rPr lang="en-US" dirty="0" smtClean="0"/>
              <a:t>Focus groups</a:t>
            </a:r>
          </a:p>
          <a:p>
            <a:pPr lvl="1"/>
            <a:endParaRPr lang="en-US" dirty="0" smtClean="0"/>
          </a:p>
        </p:txBody>
      </p:sp>
    </p:spTree>
    <p:extLst>
      <p:ext uri="{BB962C8B-B14F-4D97-AF65-F5344CB8AC3E}">
        <p14:creationId xmlns:p14="http://schemas.microsoft.com/office/powerpoint/2010/main" val="1247489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471" y="609600"/>
            <a:ext cx="7024744" cy="1143000"/>
          </a:xfrm>
        </p:spPr>
        <p:txBody>
          <a:bodyPr/>
          <a:lstStyle/>
          <a:p>
            <a:pPr algn="ctr"/>
            <a:r>
              <a:rPr lang="en-US" dirty="0" smtClean="0"/>
              <a:t>The Personal Side</a:t>
            </a:r>
            <a:endParaRPr lang="en-US" dirty="0"/>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133600"/>
            <a:ext cx="2630487" cy="393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729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Side</a:t>
            </a:r>
            <a:endParaRPr lang="en-US" dirty="0"/>
          </a:p>
        </p:txBody>
      </p:sp>
      <p:sp>
        <p:nvSpPr>
          <p:cNvPr id="3" name="Content Placeholder 2"/>
          <p:cNvSpPr>
            <a:spLocks noGrp="1"/>
          </p:cNvSpPr>
          <p:nvPr>
            <p:ph idx="1"/>
          </p:nvPr>
        </p:nvSpPr>
        <p:spPr/>
        <p:txBody>
          <a:bodyPr>
            <a:normAutofit/>
          </a:bodyPr>
          <a:lstStyle/>
          <a:p>
            <a:r>
              <a:rPr lang="en-US" dirty="0" smtClean="0"/>
              <a:t>Quality Service depends on the interactions that take place between customers and staff</a:t>
            </a:r>
          </a:p>
          <a:p>
            <a:r>
              <a:rPr lang="en-US" dirty="0" smtClean="0"/>
              <a:t>Attitudes, emotions, feelings</a:t>
            </a:r>
          </a:p>
        </p:txBody>
      </p:sp>
      <p:pic>
        <p:nvPicPr>
          <p:cNvPr id="10243" name="Picture 3" descr="C:\Users\Administrator\AppData\Local\Microsoft\Windows\Temporary Internet Files\Content.IE5\NHM2V0OK\MC9004382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962400"/>
            <a:ext cx="18256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9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Q.S.?</a:t>
            </a:r>
            <a:endParaRPr lang="en-US" dirty="0"/>
          </a:p>
        </p:txBody>
      </p:sp>
      <p:sp>
        <p:nvSpPr>
          <p:cNvPr id="3" name="Content Placeholder 2"/>
          <p:cNvSpPr>
            <a:spLocks noGrp="1"/>
          </p:cNvSpPr>
          <p:nvPr>
            <p:ph idx="1"/>
          </p:nvPr>
        </p:nvSpPr>
        <p:spPr/>
        <p:txBody>
          <a:bodyPr/>
          <a:lstStyle/>
          <a:p>
            <a:r>
              <a:rPr lang="en-US" dirty="0" smtClean="0"/>
              <a:t>Who are you servicing?</a:t>
            </a:r>
          </a:p>
          <a:p>
            <a:r>
              <a:rPr lang="en-US" dirty="0" smtClean="0"/>
              <a:t>External vs. Internal Customer</a:t>
            </a:r>
          </a:p>
          <a:p>
            <a:pPr lvl="1"/>
            <a:r>
              <a:rPr lang="en-US" dirty="0" smtClean="0"/>
              <a:t>External – people outside the organization, who choose to do business with you</a:t>
            </a:r>
          </a:p>
          <a:p>
            <a:pPr lvl="1"/>
            <a:r>
              <a:rPr lang="en-US" dirty="0" smtClean="0"/>
              <a:t>Internal – people inside the organization who are helped or otherwise impacted by the work of others within the organization</a:t>
            </a:r>
            <a:endParaRPr lang="en-US" dirty="0"/>
          </a:p>
        </p:txBody>
      </p:sp>
    </p:spTree>
    <p:extLst>
      <p:ext uri="{BB962C8B-B14F-4D97-AF65-F5344CB8AC3E}">
        <p14:creationId xmlns:p14="http://schemas.microsoft.com/office/powerpoint/2010/main" val="271464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16" y="685800"/>
            <a:ext cx="804041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661151"/>
            <a:ext cx="2112723" cy="2308324"/>
          </a:xfrm>
          <a:prstGeom prst="rect">
            <a:avLst/>
          </a:prstGeom>
          <a:noFill/>
        </p:spPr>
        <p:txBody>
          <a:bodyPr wrap="square" rtlCol="0">
            <a:spAutoFit/>
          </a:bodyPr>
          <a:lstStyle/>
          <a:p>
            <a:r>
              <a:rPr lang="en-US" dirty="0" smtClean="0"/>
              <a:t>Understanding customer needs helps us understanding customer’s behaviors and anticipate their wants/needs</a:t>
            </a:r>
            <a:endParaRPr lang="en-US" dirty="0"/>
          </a:p>
        </p:txBody>
      </p:sp>
      <p:sp>
        <p:nvSpPr>
          <p:cNvPr id="5" name="TextBox 4"/>
          <p:cNvSpPr txBox="1"/>
          <p:nvPr/>
        </p:nvSpPr>
        <p:spPr>
          <a:xfrm>
            <a:off x="838200" y="1389303"/>
            <a:ext cx="2743200" cy="923330"/>
          </a:xfrm>
          <a:prstGeom prst="rect">
            <a:avLst/>
          </a:prstGeom>
          <a:noFill/>
        </p:spPr>
        <p:txBody>
          <a:bodyPr wrap="square" rtlCol="0">
            <a:spAutoFit/>
          </a:bodyPr>
          <a:lstStyle/>
          <a:p>
            <a:r>
              <a:rPr lang="en-US" dirty="0" smtClean="0"/>
              <a:t>Behavior is motivated by the need to achieve certain needs </a:t>
            </a:r>
            <a:endParaRPr lang="en-US" dirty="0"/>
          </a:p>
        </p:txBody>
      </p:sp>
    </p:spTree>
    <p:extLst>
      <p:ext uri="{BB962C8B-B14F-4D97-AF65-F5344CB8AC3E}">
        <p14:creationId xmlns:p14="http://schemas.microsoft.com/office/powerpoint/2010/main" val="1706147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914400"/>
          </a:xfrm>
        </p:spPr>
        <p:txBody>
          <a:bodyPr>
            <a:normAutofit/>
          </a:bodyPr>
          <a:lstStyle/>
          <a:p>
            <a:r>
              <a:rPr lang="en-US" dirty="0" smtClean="0"/>
              <a:t>The Need to Be Understood</a:t>
            </a:r>
            <a:endParaRPr lang="en-US" dirty="0"/>
          </a:p>
        </p:txBody>
      </p:sp>
      <p:sp>
        <p:nvSpPr>
          <p:cNvPr id="3" name="Content Placeholder 2"/>
          <p:cNvSpPr>
            <a:spLocks noGrp="1"/>
          </p:cNvSpPr>
          <p:nvPr>
            <p:ph sz="quarter" idx="13"/>
          </p:nvPr>
        </p:nvSpPr>
        <p:spPr>
          <a:xfrm>
            <a:off x="457200" y="1676400"/>
            <a:ext cx="3419856" cy="4130040"/>
          </a:xfrm>
        </p:spPr>
        <p:txBody>
          <a:bodyPr>
            <a:normAutofit fontScale="92500" lnSpcReduction="20000"/>
          </a:bodyPr>
          <a:lstStyle/>
          <a:p>
            <a:r>
              <a:rPr lang="en-US" dirty="0" smtClean="0"/>
              <a:t>Need to be understood on an emotional level</a:t>
            </a:r>
          </a:p>
          <a:p>
            <a:pPr lvl="1"/>
            <a:r>
              <a:rPr lang="en-US" dirty="0" smtClean="0"/>
              <a:t>“tune-in” to your guests</a:t>
            </a:r>
          </a:p>
          <a:p>
            <a:pPr lvl="1"/>
            <a:r>
              <a:rPr lang="en-US" dirty="0" smtClean="0"/>
              <a:t>Establish rapport – connecting w/ customers on a feeling level</a:t>
            </a:r>
          </a:p>
          <a:p>
            <a:pPr lvl="1"/>
            <a:r>
              <a:rPr lang="en-US" dirty="0" smtClean="0"/>
              <a:t>See service encounter through their eyes, put yourself in their shoes - empathy</a:t>
            </a:r>
            <a:endParaRPr lang="en-US" dirty="0"/>
          </a:p>
        </p:txBody>
      </p:sp>
      <p:sp>
        <p:nvSpPr>
          <p:cNvPr id="4" name="Content Placeholder 3"/>
          <p:cNvSpPr>
            <a:spLocks noGrp="1"/>
          </p:cNvSpPr>
          <p:nvPr>
            <p:ph sz="quarter" idx="14"/>
          </p:nvPr>
        </p:nvSpPr>
        <p:spPr/>
        <p:txBody>
          <a:bodyPr/>
          <a:lstStyle/>
          <a:p>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795" y="1981200"/>
            <a:ext cx="504163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005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914400"/>
          </a:xfrm>
        </p:spPr>
        <p:txBody>
          <a:bodyPr>
            <a:normAutofit/>
          </a:bodyPr>
          <a:lstStyle/>
          <a:p>
            <a:r>
              <a:rPr lang="en-US" dirty="0" smtClean="0"/>
              <a:t>The Need to Feel Welcome</a:t>
            </a:r>
            <a:endParaRPr lang="en-US" dirty="0"/>
          </a:p>
        </p:txBody>
      </p:sp>
      <p:sp>
        <p:nvSpPr>
          <p:cNvPr id="3" name="Content Placeholder 2"/>
          <p:cNvSpPr>
            <a:spLocks noGrp="1"/>
          </p:cNvSpPr>
          <p:nvPr>
            <p:ph sz="quarter" idx="13"/>
          </p:nvPr>
        </p:nvSpPr>
        <p:spPr>
          <a:xfrm>
            <a:off x="609600" y="1828800"/>
            <a:ext cx="3419856" cy="4191000"/>
          </a:xfrm>
        </p:spPr>
        <p:txBody>
          <a:bodyPr>
            <a:normAutofit fontScale="92500"/>
          </a:bodyPr>
          <a:lstStyle/>
          <a:p>
            <a:r>
              <a:rPr lang="en-US" dirty="0" smtClean="0"/>
              <a:t>Need to feel like they belong</a:t>
            </a:r>
          </a:p>
          <a:p>
            <a:r>
              <a:rPr lang="en-US" dirty="0" smtClean="0"/>
              <a:t>You are happy to see them and their business is important to you</a:t>
            </a:r>
          </a:p>
          <a:p>
            <a:r>
              <a:rPr lang="en-US" dirty="0" smtClean="0"/>
              <a:t>May be intimidated, unsure of how to act</a:t>
            </a:r>
          </a:p>
          <a:p>
            <a:r>
              <a:rPr lang="en-US" dirty="0" smtClean="0"/>
              <a:t>Need reassurance through your tone, actions, words</a:t>
            </a:r>
            <a:endParaRPr lang="en-US" dirty="0"/>
          </a:p>
        </p:txBody>
      </p:sp>
      <p:sp>
        <p:nvSpPr>
          <p:cNvPr id="4" name="Content Placeholder 3"/>
          <p:cNvSpPr>
            <a:spLocks noGrp="1"/>
          </p:cNvSpPr>
          <p:nvPr>
            <p:ph sz="quarter" idx="14"/>
          </p:nvPr>
        </p:nvSpPr>
        <p:spPr/>
        <p:txBody>
          <a:bodyPr/>
          <a:lstStyle/>
          <a:p>
            <a:endParaRPr lang="en-US"/>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86000"/>
            <a:ext cx="4990233"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339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990600"/>
          </a:xfrm>
        </p:spPr>
        <p:txBody>
          <a:bodyPr>
            <a:normAutofit/>
          </a:bodyPr>
          <a:lstStyle/>
          <a:p>
            <a:r>
              <a:rPr lang="en-US" dirty="0" smtClean="0"/>
              <a:t>The Need for Comfort</a:t>
            </a:r>
            <a:endParaRPr lang="en-US" dirty="0"/>
          </a:p>
        </p:txBody>
      </p:sp>
      <p:sp>
        <p:nvSpPr>
          <p:cNvPr id="3" name="Content Placeholder 2"/>
          <p:cNvSpPr>
            <a:spLocks noGrp="1"/>
          </p:cNvSpPr>
          <p:nvPr>
            <p:ph sz="quarter" idx="13"/>
          </p:nvPr>
        </p:nvSpPr>
        <p:spPr>
          <a:xfrm>
            <a:off x="457200" y="1780223"/>
            <a:ext cx="3419856" cy="4053840"/>
          </a:xfrm>
        </p:spPr>
        <p:txBody>
          <a:bodyPr>
            <a:normAutofit fontScale="92500" lnSpcReduction="20000"/>
          </a:bodyPr>
          <a:lstStyle/>
          <a:p>
            <a:r>
              <a:rPr lang="en-US" dirty="0" smtClean="0"/>
              <a:t>Physiological – comfortable seats, clean room, restroom, ambience, etc.</a:t>
            </a:r>
          </a:p>
          <a:p>
            <a:r>
              <a:rPr lang="en-US" dirty="0" smtClean="0"/>
              <a:t>Psychological – needs for assurance that they will be taken care of properly </a:t>
            </a:r>
          </a:p>
          <a:p>
            <a:r>
              <a:rPr lang="en-US" dirty="0" smtClean="0"/>
              <a:t>Generating an atmosphere of relaxation and enjoyment</a:t>
            </a:r>
            <a:endParaRPr lang="en-US" dirty="0"/>
          </a:p>
        </p:txBody>
      </p:sp>
      <p:sp>
        <p:nvSpPr>
          <p:cNvPr id="4" name="Content Placeholder 3"/>
          <p:cNvSpPr>
            <a:spLocks noGrp="1"/>
          </p:cNvSpPr>
          <p:nvPr>
            <p:ph sz="quarter" idx="14"/>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261" y="1828800"/>
            <a:ext cx="4992687"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155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62000"/>
          </a:xfrm>
        </p:spPr>
        <p:txBody>
          <a:bodyPr>
            <a:normAutofit/>
          </a:bodyPr>
          <a:lstStyle/>
          <a:p>
            <a:r>
              <a:rPr lang="en-US" dirty="0" smtClean="0"/>
              <a:t>The Need to Feel Important </a:t>
            </a:r>
            <a:endParaRPr lang="en-US" dirty="0"/>
          </a:p>
        </p:txBody>
      </p:sp>
      <p:sp>
        <p:nvSpPr>
          <p:cNvPr id="3" name="Content Placeholder 2"/>
          <p:cNvSpPr>
            <a:spLocks noGrp="1"/>
          </p:cNvSpPr>
          <p:nvPr>
            <p:ph sz="quarter" idx="13"/>
          </p:nvPr>
        </p:nvSpPr>
        <p:spPr>
          <a:xfrm>
            <a:off x="609600" y="1854896"/>
            <a:ext cx="3657600" cy="4393504"/>
          </a:xfrm>
        </p:spPr>
        <p:txBody>
          <a:bodyPr>
            <a:normAutofit lnSpcReduction="10000"/>
          </a:bodyPr>
          <a:lstStyle/>
          <a:p>
            <a:r>
              <a:rPr lang="en-US" dirty="0" smtClean="0"/>
              <a:t>Fundamental human ego need to feel special, important, that we matter</a:t>
            </a:r>
          </a:p>
          <a:p>
            <a:r>
              <a:rPr lang="en-US" dirty="0" smtClean="0"/>
              <a:t>Natural extension of all hospitality provider’s job</a:t>
            </a:r>
          </a:p>
          <a:p>
            <a:r>
              <a:rPr lang="en-US" dirty="0" smtClean="0"/>
              <a:t>Price tag increase proportionate to need to feel important more evident in guests</a:t>
            </a:r>
            <a:endParaRPr lang="en-US" dirty="0"/>
          </a:p>
        </p:txBody>
      </p:sp>
      <p:sp>
        <p:nvSpPr>
          <p:cNvPr id="4" name="Content Placeholder 3"/>
          <p:cNvSpPr>
            <a:spLocks noGrp="1"/>
          </p:cNvSpPr>
          <p:nvPr>
            <p:ph sz="quarter" idx="14"/>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885" y="2362200"/>
            <a:ext cx="4671011"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67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81200"/>
            <a:ext cx="7109910" cy="2096536"/>
          </a:xfrm>
        </p:spPr>
        <p:txBody>
          <a:bodyPr>
            <a:normAutofit fontScale="90000"/>
          </a:bodyPr>
          <a:lstStyle/>
          <a:p>
            <a:r>
              <a:rPr lang="en-US" dirty="0" smtClean="0"/>
              <a:t>How do you know someone is happy?</a:t>
            </a:r>
            <a:br>
              <a:rPr lang="en-US" dirty="0" smtClean="0"/>
            </a:br>
            <a:r>
              <a:rPr lang="en-US" dirty="0" smtClean="0"/>
              <a:t>How do you know someone is sad?</a:t>
            </a:r>
            <a:endParaRPr lang="en-US" dirty="0"/>
          </a:p>
        </p:txBody>
      </p:sp>
      <p:pic>
        <p:nvPicPr>
          <p:cNvPr id="18435" name="Picture 3" descr="C:\Users\Administrator\AppData\Local\Microsoft\Windows\Temporary Internet Files\Content.IE5\NUV6MIUP\MC900440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86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Administrator\AppData\Local\Microsoft\Windows\Temporary Internet Files\Content.IE5\NHM2V0OK\MP900422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886200"/>
            <a:ext cx="19143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92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It’s All About the Attitude</a:t>
            </a:r>
            <a:endParaRPr lang="en-US" dirty="0"/>
          </a:p>
        </p:txBody>
      </p:sp>
      <p:sp>
        <p:nvSpPr>
          <p:cNvPr id="6" name="Content Placeholder 5"/>
          <p:cNvSpPr>
            <a:spLocks noGrp="1"/>
          </p:cNvSpPr>
          <p:nvPr>
            <p:ph idx="1"/>
          </p:nvPr>
        </p:nvSpPr>
        <p:spPr/>
        <p:txBody>
          <a:bodyPr/>
          <a:lstStyle/>
          <a:p>
            <a:r>
              <a:rPr lang="en-US" dirty="0" smtClean="0"/>
              <a:t>A way of thinking or feeling towards someone or something that is reflected in one’s behavior</a:t>
            </a:r>
          </a:p>
          <a:p>
            <a:r>
              <a:rPr lang="en-US" dirty="0" smtClean="0"/>
              <a:t>Customers use behavior and what you say in evaluating quality of service</a:t>
            </a:r>
            <a:endParaRPr lang="en-US" dirty="0"/>
          </a:p>
        </p:txBody>
      </p:sp>
      <p:pic>
        <p:nvPicPr>
          <p:cNvPr id="19458" name="Picture 2" descr="C:\Users\Administrator\AppData\Local\Microsoft\Windows\Temporary Internet Files\Content.IE5\B51CA0HG\MC9004415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43286"/>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73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Content Placeholder 2"/>
          <p:cNvSpPr>
            <a:spLocks noGrp="1"/>
          </p:cNvSpPr>
          <p:nvPr>
            <p:ph idx="1"/>
          </p:nvPr>
        </p:nvSpPr>
        <p:spPr/>
        <p:txBody>
          <a:bodyPr/>
          <a:lstStyle/>
          <a:p>
            <a:r>
              <a:rPr lang="en-US" dirty="0" smtClean="0"/>
              <a:t>Body Language – the silent way our actions and posture show our thoughts and feelings</a:t>
            </a:r>
          </a:p>
          <a:p>
            <a:pPr lvl="1"/>
            <a:r>
              <a:rPr lang="en-US" dirty="0" smtClean="0"/>
              <a:t>Non-verbal </a:t>
            </a:r>
          </a:p>
          <a:p>
            <a:pPr lvl="1"/>
            <a:r>
              <a:rPr lang="en-US" dirty="0" smtClean="0"/>
              <a:t>Conveys 50-70% of total message</a:t>
            </a:r>
          </a:p>
          <a:p>
            <a:pPr lvl="1"/>
            <a:endParaRPr lang="en-US" dirty="0"/>
          </a:p>
        </p:txBody>
      </p:sp>
      <p:pic>
        <p:nvPicPr>
          <p:cNvPr id="1026" name="Picture 2" descr="C:\Users\Administrator\AppData\Local\Microsoft\Windows\Temporary Internet Files\Content.IE5\B51CA0HG\MC900150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272609"/>
            <a:ext cx="1553566"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04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smtClean="0"/>
              <a:t>Attitude: Body Language</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Facial Expression</a:t>
            </a:r>
          </a:p>
          <a:p>
            <a:pPr lvl="1"/>
            <a:r>
              <a:rPr lang="en-US" dirty="0" smtClean="0"/>
              <a:t>Worth a thousand words</a:t>
            </a:r>
          </a:p>
          <a:p>
            <a:pPr lvl="1"/>
            <a:r>
              <a:rPr lang="en-US" dirty="0" smtClean="0"/>
              <a:t>Communicate moods, attitudes and emotional states</a:t>
            </a:r>
          </a:p>
          <a:p>
            <a:pPr lvl="1"/>
            <a:r>
              <a:rPr lang="en-US" dirty="0" smtClean="0"/>
              <a:t>Smile – creates rapport and conveys warmth, respect, invites friendliness</a:t>
            </a:r>
          </a:p>
          <a:p>
            <a:pPr lvl="1"/>
            <a:r>
              <a:rPr lang="en-US" dirty="0" smtClean="0"/>
              <a:t>Eye contact – communicates sincerity, interest and trustworthiness, willingness to serve*</a:t>
            </a:r>
          </a:p>
          <a:p>
            <a:pPr marL="68580" indent="0">
              <a:buNone/>
            </a:pPr>
            <a:endParaRPr lang="en-US" dirty="0" smtClean="0"/>
          </a:p>
          <a:p>
            <a:pPr lvl="1"/>
            <a:endParaRPr lang="en-US" dirty="0"/>
          </a:p>
        </p:txBody>
      </p:sp>
      <p:pic>
        <p:nvPicPr>
          <p:cNvPr id="2050" name="Picture 2" descr="C:\Users\Administrator\AppData\Local\Microsoft\Windows\Temporary Internet Files\Content.IE5\NHM2V0OK\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85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Body Language</a:t>
            </a:r>
            <a:endParaRPr lang="en-US" dirty="0"/>
          </a:p>
        </p:txBody>
      </p:sp>
      <p:sp>
        <p:nvSpPr>
          <p:cNvPr id="3" name="Content Placeholder 2"/>
          <p:cNvSpPr>
            <a:spLocks noGrp="1"/>
          </p:cNvSpPr>
          <p:nvPr>
            <p:ph idx="1"/>
          </p:nvPr>
        </p:nvSpPr>
        <p:spPr/>
        <p:txBody>
          <a:bodyPr>
            <a:normAutofit lnSpcReduction="10000"/>
          </a:bodyPr>
          <a:lstStyle/>
          <a:p>
            <a:r>
              <a:rPr lang="en-US" dirty="0" smtClean="0"/>
              <a:t>Hand and Body Movement</a:t>
            </a:r>
          </a:p>
          <a:p>
            <a:pPr lvl="1"/>
            <a:r>
              <a:rPr lang="en-US" dirty="0" smtClean="0"/>
              <a:t>Arms crossed – unwillingness to communicate, defensiveness</a:t>
            </a:r>
          </a:p>
          <a:p>
            <a:pPr lvl="1"/>
            <a:r>
              <a:rPr lang="en-US" dirty="0" smtClean="0"/>
              <a:t>Flailing arms – awkwardness, discomfort, nervousness</a:t>
            </a:r>
          </a:p>
          <a:p>
            <a:pPr lvl="1"/>
            <a:r>
              <a:rPr lang="en-US" dirty="0" smtClean="0"/>
              <a:t>Pointed fingers, jabs, clenched fists </a:t>
            </a:r>
          </a:p>
          <a:p>
            <a:pPr lvl="1"/>
            <a:r>
              <a:rPr lang="en-US" dirty="0" smtClean="0"/>
              <a:t>Posture – slouched posture give impression you lack confidence, self-discipline or are tired, erect, natural body movements – confidence and enthusiasm</a:t>
            </a:r>
          </a:p>
          <a:p>
            <a:pPr lvl="1"/>
            <a:endParaRPr lang="en-US" dirty="0"/>
          </a:p>
        </p:txBody>
      </p:sp>
      <p:pic>
        <p:nvPicPr>
          <p:cNvPr id="3074" name="Picture 2" descr="C:\Users\Administrator\AppData\Local\Microsoft\Windows\Temporary Internet Files\Content.IE5\DHVZFN9B\MC9003200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871" y="2286000"/>
            <a:ext cx="1790395" cy="189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7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143000"/>
          </a:xfrm>
        </p:spPr>
        <p:txBody>
          <a:bodyPr/>
          <a:lstStyle/>
          <a:p>
            <a:r>
              <a:rPr lang="en-US" dirty="0" smtClean="0"/>
              <a:t>Two dimensions of Q.S.?</a:t>
            </a:r>
            <a:endParaRPr lang="en-US" dirty="0"/>
          </a:p>
        </p:txBody>
      </p:sp>
      <p:sp>
        <p:nvSpPr>
          <p:cNvPr id="4" name="Text Placeholder 3"/>
          <p:cNvSpPr>
            <a:spLocks noGrp="1"/>
          </p:cNvSpPr>
          <p:nvPr>
            <p:ph type="body" idx="1"/>
          </p:nvPr>
        </p:nvSpPr>
        <p:spPr>
          <a:xfrm>
            <a:off x="1295400" y="1524000"/>
            <a:ext cx="3057148" cy="639762"/>
          </a:xfrm>
        </p:spPr>
        <p:txBody>
          <a:bodyPr/>
          <a:lstStyle/>
          <a:p>
            <a:r>
              <a:rPr lang="en-US" dirty="0" smtClean="0"/>
              <a:t>Procedural</a:t>
            </a:r>
            <a:endParaRPr lang="en-US" dirty="0"/>
          </a:p>
        </p:txBody>
      </p:sp>
      <p:sp>
        <p:nvSpPr>
          <p:cNvPr id="3" name="Content Placeholder 2"/>
          <p:cNvSpPr>
            <a:spLocks noGrp="1"/>
          </p:cNvSpPr>
          <p:nvPr>
            <p:ph sz="half" idx="2"/>
          </p:nvPr>
        </p:nvSpPr>
        <p:spPr>
          <a:xfrm>
            <a:off x="1066800" y="2286000"/>
            <a:ext cx="3419856" cy="3962400"/>
          </a:xfrm>
        </p:spPr>
        <p:txBody>
          <a:bodyPr>
            <a:normAutofit lnSpcReduction="10000"/>
          </a:bodyPr>
          <a:lstStyle/>
          <a:p>
            <a:r>
              <a:rPr lang="en-US" dirty="0" smtClean="0"/>
              <a:t>Systems and processes used to deliver products and services</a:t>
            </a:r>
          </a:p>
          <a:p>
            <a:pPr lvl="1"/>
            <a:r>
              <a:rPr lang="en-US" dirty="0" smtClean="0"/>
              <a:t>Organization</a:t>
            </a:r>
          </a:p>
          <a:p>
            <a:pPr lvl="1"/>
            <a:r>
              <a:rPr lang="en-US" dirty="0" smtClean="0"/>
              <a:t>Timeliness</a:t>
            </a:r>
          </a:p>
          <a:p>
            <a:pPr lvl="1"/>
            <a:r>
              <a:rPr lang="en-US" dirty="0" smtClean="0"/>
              <a:t>Anticipation</a:t>
            </a:r>
          </a:p>
          <a:p>
            <a:pPr lvl="1"/>
            <a:r>
              <a:rPr lang="en-US" dirty="0" smtClean="0"/>
              <a:t>Communication</a:t>
            </a:r>
          </a:p>
          <a:p>
            <a:pPr lvl="1"/>
            <a:r>
              <a:rPr lang="en-US" dirty="0" smtClean="0"/>
              <a:t>Policies and Procedures</a:t>
            </a:r>
          </a:p>
          <a:p>
            <a:pPr lvl="1"/>
            <a:r>
              <a:rPr lang="en-US" dirty="0" smtClean="0"/>
              <a:t>Feedback</a:t>
            </a:r>
          </a:p>
          <a:p>
            <a:pPr lvl="1"/>
            <a:endParaRPr lang="en-US" dirty="0" smtClean="0"/>
          </a:p>
        </p:txBody>
      </p:sp>
      <p:sp>
        <p:nvSpPr>
          <p:cNvPr id="5" name="Text Placeholder 4"/>
          <p:cNvSpPr>
            <a:spLocks noGrp="1"/>
          </p:cNvSpPr>
          <p:nvPr>
            <p:ph type="body" sz="quarter" idx="3"/>
          </p:nvPr>
        </p:nvSpPr>
        <p:spPr>
          <a:xfrm>
            <a:off x="4953000" y="1524000"/>
            <a:ext cx="3055717" cy="639762"/>
          </a:xfrm>
        </p:spPr>
        <p:txBody>
          <a:bodyPr/>
          <a:lstStyle/>
          <a:p>
            <a:r>
              <a:rPr lang="en-US" dirty="0" smtClean="0"/>
              <a:t>Personal</a:t>
            </a:r>
            <a:endParaRPr lang="en-US" dirty="0"/>
          </a:p>
        </p:txBody>
      </p:sp>
      <p:sp>
        <p:nvSpPr>
          <p:cNvPr id="6" name="Content Placeholder 5"/>
          <p:cNvSpPr>
            <a:spLocks noGrp="1"/>
          </p:cNvSpPr>
          <p:nvPr>
            <p:ph sz="quarter" idx="4"/>
          </p:nvPr>
        </p:nvSpPr>
        <p:spPr>
          <a:xfrm>
            <a:off x="4648200" y="2286000"/>
            <a:ext cx="3419856" cy="3962400"/>
          </a:xfrm>
        </p:spPr>
        <p:txBody>
          <a:bodyPr>
            <a:normAutofit lnSpcReduction="10000"/>
          </a:bodyPr>
          <a:lstStyle/>
          <a:p>
            <a:r>
              <a:rPr lang="en-US" dirty="0"/>
              <a:t>H</a:t>
            </a:r>
            <a:r>
              <a:rPr lang="en-US" dirty="0" smtClean="0"/>
              <a:t>ow </a:t>
            </a:r>
            <a:r>
              <a:rPr lang="en-US" dirty="0"/>
              <a:t>service providers use attitudes, behaviors and verbal skills during service </a:t>
            </a:r>
            <a:r>
              <a:rPr lang="en-US" dirty="0" smtClean="0"/>
              <a:t>encounters</a:t>
            </a:r>
          </a:p>
          <a:p>
            <a:pPr lvl="1"/>
            <a:r>
              <a:rPr lang="en-US" dirty="0" smtClean="0"/>
              <a:t>Customer Needs</a:t>
            </a:r>
          </a:p>
          <a:p>
            <a:pPr lvl="1"/>
            <a:r>
              <a:rPr lang="en-US" dirty="0" smtClean="0"/>
              <a:t>Attitude – nonverbal lang.</a:t>
            </a:r>
          </a:p>
          <a:p>
            <a:pPr lvl="1"/>
            <a:r>
              <a:rPr lang="en-US" dirty="0" smtClean="0"/>
              <a:t>Tact – verbal, written  </a:t>
            </a:r>
            <a:r>
              <a:rPr lang="en-US" dirty="0" err="1" smtClean="0"/>
              <a:t>lang</a:t>
            </a:r>
            <a:endParaRPr lang="en-US" dirty="0" smtClean="0"/>
          </a:p>
          <a:p>
            <a:pPr lvl="1"/>
            <a:r>
              <a:rPr lang="en-US" dirty="0" smtClean="0"/>
              <a:t>Problem Solving </a:t>
            </a:r>
            <a:endParaRPr lang="en-US" dirty="0"/>
          </a:p>
          <a:p>
            <a:endParaRPr lang="en-US" dirty="0"/>
          </a:p>
        </p:txBody>
      </p:sp>
    </p:spTree>
    <p:extLst>
      <p:ext uri="{BB962C8B-B14F-4D97-AF65-F5344CB8AC3E}">
        <p14:creationId xmlns:p14="http://schemas.microsoft.com/office/powerpoint/2010/main" val="338663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AppData\Local\Microsoft\Windows\Temporary Internet Files\Content.IE5\DHVZFN9B\MP9004243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644" y="1371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Attitude: Body Language</a:t>
            </a:r>
            <a:endParaRPr lang="en-US" dirty="0"/>
          </a:p>
        </p:txBody>
      </p:sp>
      <p:sp>
        <p:nvSpPr>
          <p:cNvPr id="3" name="Content Placeholder 2"/>
          <p:cNvSpPr>
            <a:spLocks noGrp="1"/>
          </p:cNvSpPr>
          <p:nvPr>
            <p:ph idx="1"/>
          </p:nvPr>
        </p:nvSpPr>
        <p:spPr/>
        <p:txBody>
          <a:bodyPr/>
          <a:lstStyle/>
          <a:p>
            <a:r>
              <a:rPr lang="en-US" dirty="0" smtClean="0"/>
              <a:t>Proper Grooming</a:t>
            </a:r>
          </a:p>
          <a:p>
            <a:pPr lvl="1"/>
            <a:r>
              <a:rPr lang="en-US" dirty="0" smtClean="0"/>
              <a:t>Attitude of concern for customer</a:t>
            </a:r>
          </a:p>
          <a:p>
            <a:pPr lvl="1"/>
            <a:r>
              <a:rPr lang="en-US" dirty="0" smtClean="0"/>
              <a:t>Clean face, hands, fingernails, and clothes</a:t>
            </a:r>
          </a:p>
          <a:p>
            <a:pPr lvl="1"/>
            <a:r>
              <a:rPr lang="en-US" dirty="0" smtClean="0"/>
              <a:t>Avoid putting pencils/pens in hair, behind ear and in any way touching face, nose or hair – communicates uncaring attitude and lack of concern for basic health and cleanliness</a:t>
            </a:r>
            <a:endParaRPr lang="en-US" dirty="0"/>
          </a:p>
        </p:txBody>
      </p:sp>
      <p:pic>
        <p:nvPicPr>
          <p:cNvPr id="4099" name="Picture 3" descr="C:\Users\Administrator\AppData\Local\Microsoft\Windows\Temporary Internet Files\Content.IE5\B51CA0HG\MC9003565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00600"/>
            <a:ext cx="1533449" cy="18114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AppData\Local\Microsoft\Windows\Temporary Internet Files\Content.IE5\NHM2V0OK\MC9004405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773831"/>
            <a:ext cx="16129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59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Tone</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How</a:t>
            </a:r>
            <a:r>
              <a:rPr lang="en-US" dirty="0" smtClean="0"/>
              <a:t> you say things</a:t>
            </a:r>
          </a:p>
          <a:p>
            <a:r>
              <a:rPr lang="en-US" dirty="0" smtClean="0"/>
              <a:t>Attitudes exhibited via the intonation of words spoken and the emphasis on certain selected words</a:t>
            </a:r>
          </a:p>
          <a:p>
            <a:pPr lvl="1"/>
            <a:r>
              <a:rPr lang="en-US" dirty="0" smtClean="0"/>
              <a:t>Good Evening (greeting/farewell, dismissal)</a:t>
            </a:r>
          </a:p>
          <a:p>
            <a:pPr lvl="1"/>
            <a:r>
              <a:rPr lang="en-US" dirty="0" smtClean="0"/>
              <a:t>May I bring you anything?</a:t>
            </a:r>
          </a:p>
          <a:p>
            <a:r>
              <a:rPr lang="en-US" dirty="0" smtClean="0"/>
              <a:t>Appropriate tone varies with setting, circumstances and nature of service rendered</a:t>
            </a:r>
          </a:p>
          <a:p>
            <a:r>
              <a:rPr lang="en-US" dirty="0" smtClean="0"/>
              <a:t>Basically – pleasant, enthusiasm, friendly, warmth</a:t>
            </a:r>
            <a:endParaRPr lang="en-US" dirty="0"/>
          </a:p>
        </p:txBody>
      </p:sp>
      <p:pic>
        <p:nvPicPr>
          <p:cNvPr id="5123" name="Picture 3" descr="C:\Users\Administrator\AppData\Local\Microsoft\Windows\Temporary Internet Files\Content.IE5\NUV6MIUP\MC9003043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4907" y="1066800"/>
            <a:ext cx="1815998" cy="134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59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Speaking of Verbal Communication</a:t>
            </a:r>
            <a:endParaRPr lang="en-US" dirty="0"/>
          </a:p>
        </p:txBody>
      </p:sp>
      <p:sp>
        <p:nvSpPr>
          <p:cNvPr id="3" name="Content Placeholder 2"/>
          <p:cNvSpPr>
            <a:spLocks noGrp="1"/>
          </p:cNvSpPr>
          <p:nvPr>
            <p:ph idx="1"/>
          </p:nvPr>
        </p:nvSpPr>
        <p:spPr/>
        <p:txBody>
          <a:bodyPr/>
          <a:lstStyle/>
          <a:p>
            <a:r>
              <a:rPr lang="en-US" dirty="0" smtClean="0"/>
              <a:t>Use proper grammar, no slang</a:t>
            </a:r>
          </a:p>
          <a:p>
            <a:r>
              <a:rPr lang="en-US" dirty="0" smtClean="0"/>
              <a:t>Never use profanity</a:t>
            </a:r>
          </a:p>
          <a:p>
            <a:pPr lvl="1"/>
            <a:r>
              <a:rPr lang="en-US" dirty="0" smtClean="0"/>
              <a:t>Shows lack of manners</a:t>
            </a:r>
          </a:p>
          <a:p>
            <a:pPr lvl="1"/>
            <a:r>
              <a:rPr lang="en-US" dirty="0" smtClean="0"/>
              <a:t>Lack of respect for the business that employs them</a:t>
            </a:r>
          </a:p>
          <a:p>
            <a:pPr lvl="1"/>
            <a:r>
              <a:rPr lang="en-US" dirty="0" smtClean="0"/>
              <a:t>Shows an “I don’t care” attitude</a:t>
            </a:r>
          </a:p>
          <a:p>
            <a:pPr lvl="1"/>
            <a:r>
              <a:rPr lang="en-US" dirty="0" smtClean="0"/>
              <a:t>Don’t discuss another employee in front of guests</a:t>
            </a:r>
            <a:endParaRPr lang="en-US" dirty="0"/>
          </a:p>
        </p:txBody>
      </p:sp>
    </p:spTree>
    <p:extLst>
      <p:ext uri="{BB962C8B-B14F-4D97-AF65-F5344CB8AC3E}">
        <p14:creationId xmlns:p14="http://schemas.microsoft.com/office/powerpoint/2010/main" val="1461524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a:t>
            </a:r>
            <a:endParaRPr lang="en-US" dirty="0"/>
          </a:p>
        </p:txBody>
      </p:sp>
      <p:sp>
        <p:nvSpPr>
          <p:cNvPr id="3" name="Content Placeholder 2"/>
          <p:cNvSpPr>
            <a:spLocks noGrp="1"/>
          </p:cNvSpPr>
          <p:nvPr>
            <p:ph idx="1"/>
          </p:nvPr>
        </p:nvSpPr>
        <p:spPr/>
        <p:txBody>
          <a:bodyPr/>
          <a:lstStyle/>
          <a:p>
            <a:r>
              <a:rPr lang="en-US" dirty="0" smtClean="0"/>
              <a:t>Attitudes are contagious</a:t>
            </a:r>
          </a:p>
          <a:p>
            <a:r>
              <a:rPr lang="en-US" dirty="0" smtClean="0"/>
              <a:t>Good or bad</a:t>
            </a:r>
          </a:p>
          <a:p>
            <a:r>
              <a:rPr lang="en-US" dirty="0" smtClean="0"/>
              <a:t>Only takes ONE person to “infect” the group</a:t>
            </a:r>
            <a:endParaRPr lang="en-US" dirty="0"/>
          </a:p>
        </p:txBody>
      </p:sp>
      <p:pic>
        <p:nvPicPr>
          <p:cNvPr id="6146" name="Picture 2" descr="C:\Users\Administrator\AppData\Local\Microsoft\Windows\Temporary Internet Files\Content.IE5\DHVZFN9B\MP9004424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0"/>
            <a:ext cx="3476459" cy="241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62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a:t>
            </a:r>
            <a:endParaRPr lang="en-US" dirty="0"/>
          </a:p>
        </p:txBody>
      </p:sp>
      <p:sp>
        <p:nvSpPr>
          <p:cNvPr id="3" name="Content Placeholder 2"/>
          <p:cNvSpPr>
            <a:spLocks noGrp="1"/>
          </p:cNvSpPr>
          <p:nvPr>
            <p:ph idx="1"/>
          </p:nvPr>
        </p:nvSpPr>
        <p:spPr/>
        <p:txBody>
          <a:bodyPr/>
          <a:lstStyle/>
          <a:p>
            <a:r>
              <a:rPr lang="en-US" dirty="0" smtClean="0"/>
              <a:t>Sensitivity when dealing with others</a:t>
            </a:r>
          </a:p>
          <a:p>
            <a:pPr lvl="1"/>
            <a:r>
              <a:rPr lang="en-US" dirty="0" smtClean="0"/>
              <a:t>“A food server pouring coffee for a group of four women noticed that one of the kept her hands under the table. He commented, ‘What’s the matter? Don’t you have any hands?’  She lifter her arms, exposing two artificial hands.”</a:t>
            </a:r>
            <a:endParaRPr lang="en-US" dirty="0"/>
          </a:p>
        </p:txBody>
      </p:sp>
      <p:pic>
        <p:nvPicPr>
          <p:cNvPr id="1026" name="Picture 2" descr="C:\Users\Administrator\AppData\Local\Microsoft\Windows\Temporary Internet Files\Content.IE5\DHVZFN9B\MC9102173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
            <a:ext cx="1398270" cy="184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02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a:t>
            </a:r>
            <a:endParaRPr lang="en-US" dirty="0"/>
          </a:p>
        </p:txBody>
      </p:sp>
      <p:sp>
        <p:nvSpPr>
          <p:cNvPr id="3" name="Content Placeholder 2"/>
          <p:cNvSpPr>
            <a:spLocks noGrp="1"/>
          </p:cNvSpPr>
          <p:nvPr>
            <p:ph idx="1"/>
          </p:nvPr>
        </p:nvSpPr>
        <p:spPr/>
        <p:txBody>
          <a:bodyPr/>
          <a:lstStyle/>
          <a:p>
            <a:r>
              <a:rPr lang="en-US" dirty="0" smtClean="0"/>
              <a:t>Communication should contribute to customer enjoyment, relaxation and feelings of hospitality</a:t>
            </a:r>
          </a:p>
          <a:p>
            <a:pPr lvl="1"/>
            <a:r>
              <a:rPr lang="en-US" dirty="0" smtClean="0"/>
              <a:t>Correct grammar/use of language</a:t>
            </a:r>
          </a:p>
          <a:p>
            <a:pPr lvl="1"/>
            <a:r>
              <a:rPr lang="en-US" dirty="0" smtClean="0"/>
              <a:t>Appropriate to situation</a:t>
            </a:r>
          </a:p>
          <a:p>
            <a:pPr lvl="1"/>
            <a:r>
              <a:rPr lang="en-US" dirty="0" smtClean="0"/>
              <a:t>Tactful and inoffensive</a:t>
            </a:r>
          </a:p>
          <a:p>
            <a:pPr lvl="2"/>
            <a:r>
              <a:rPr lang="en-US" dirty="0" smtClean="0"/>
              <a:t>No careless, callous or otherwise stupid comment</a:t>
            </a:r>
          </a:p>
          <a:p>
            <a:pPr lvl="1"/>
            <a:endParaRPr lang="en-US" dirty="0"/>
          </a:p>
        </p:txBody>
      </p:sp>
      <p:pic>
        <p:nvPicPr>
          <p:cNvPr id="2050" name="Picture 2" descr="C:\Users\Administrator\AppData\Local\Microsoft\Windows\Temporary Internet Files\Content.IE5\DHVZFN9B\MC9004344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800600"/>
            <a:ext cx="165738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91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Challenge of Gracious Problem Solving</a:t>
            </a:r>
            <a:endParaRPr lang="en-US" dirty="0"/>
          </a:p>
        </p:txBody>
      </p:sp>
      <p:sp>
        <p:nvSpPr>
          <p:cNvPr id="3" name="Content Placeholder 2"/>
          <p:cNvSpPr>
            <a:spLocks noGrp="1"/>
          </p:cNvSpPr>
          <p:nvPr>
            <p:ph idx="1"/>
          </p:nvPr>
        </p:nvSpPr>
        <p:spPr/>
        <p:txBody>
          <a:bodyPr>
            <a:normAutofit lnSpcReduction="10000"/>
          </a:bodyPr>
          <a:lstStyle/>
          <a:p>
            <a:r>
              <a:rPr lang="en-US" dirty="0" smtClean="0"/>
              <a:t>Ultimate test of quality service</a:t>
            </a:r>
          </a:p>
          <a:p>
            <a:r>
              <a:rPr lang="en-US" dirty="0" smtClean="0"/>
              <a:t>Customer expectations:</a:t>
            </a:r>
          </a:p>
          <a:p>
            <a:pPr lvl="1"/>
            <a:r>
              <a:rPr lang="en-US" dirty="0" smtClean="0"/>
              <a:t>Handled quickly, smoothly, calmly, tactfully</a:t>
            </a:r>
          </a:p>
          <a:p>
            <a:pPr lvl="1"/>
            <a:r>
              <a:rPr lang="en-US" dirty="0" smtClean="0"/>
              <a:t>Problem acknowledged and dealt with</a:t>
            </a:r>
          </a:p>
          <a:p>
            <a:pPr lvl="1"/>
            <a:r>
              <a:rPr lang="en-US" dirty="0" smtClean="0"/>
              <a:t>Remember the four customer needs!</a:t>
            </a:r>
          </a:p>
          <a:p>
            <a:pPr lvl="2"/>
            <a:r>
              <a:rPr lang="en-US" dirty="0" smtClean="0"/>
              <a:t>Need to be understood</a:t>
            </a:r>
          </a:p>
          <a:p>
            <a:pPr lvl="2"/>
            <a:r>
              <a:rPr lang="en-US" dirty="0" smtClean="0"/>
              <a:t>Need to feel welcome</a:t>
            </a:r>
          </a:p>
          <a:p>
            <a:pPr lvl="2"/>
            <a:r>
              <a:rPr lang="en-US" dirty="0" smtClean="0"/>
              <a:t>Need for comfort</a:t>
            </a:r>
          </a:p>
          <a:p>
            <a:pPr lvl="2"/>
            <a:r>
              <a:rPr lang="en-US" dirty="0" smtClean="0"/>
              <a:t>Need to feel important</a:t>
            </a:r>
          </a:p>
          <a:p>
            <a:pPr marL="685800" lvl="2" indent="0">
              <a:buNone/>
            </a:pPr>
            <a:endParaRPr lang="en-US" dirty="0"/>
          </a:p>
        </p:txBody>
      </p:sp>
      <p:pic>
        <p:nvPicPr>
          <p:cNvPr id="3074" name="Picture 2" descr="C:\Users\Administrator\AppData\Local\Microsoft\Windows\Temporary Internet Files\Content.IE5\NHM2V0OK\MC9002997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876800"/>
            <a:ext cx="1361092" cy="137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33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Gracious Problem Solving</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dirty="0" smtClean="0"/>
              <a:t>Listen and repeat</a:t>
            </a:r>
          </a:p>
          <a:p>
            <a:pPr marL="525780" indent="-457200">
              <a:buFont typeface="+mj-lt"/>
              <a:buAutoNum type="arabicPeriod"/>
            </a:pPr>
            <a:r>
              <a:rPr lang="en-US" dirty="0" smtClean="0"/>
              <a:t>Acknowledge</a:t>
            </a:r>
          </a:p>
          <a:p>
            <a:pPr marL="525780" indent="-457200">
              <a:buFont typeface="+mj-lt"/>
              <a:buAutoNum type="arabicPeriod"/>
            </a:pPr>
            <a:r>
              <a:rPr lang="en-US" dirty="0" smtClean="0"/>
              <a:t>Apologize</a:t>
            </a:r>
          </a:p>
          <a:p>
            <a:pPr marL="525780" indent="-457200">
              <a:buFont typeface="+mj-lt"/>
              <a:buAutoNum type="arabicPeriod"/>
            </a:pPr>
            <a:r>
              <a:rPr lang="en-US" dirty="0" smtClean="0"/>
              <a:t>Agree</a:t>
            </a:r>
          </a:p>
          <a:p>
            <a:pPr marL="525780" indent="-457200">
              <a:buFont typeface="+mj-lt"/>
              <a:buAutoNum type="arabicPeriod"/>
            </a:pPr>
            <a:r>
              <a:rPr lang="en-US" dirty="0" smtClean="0"/>
              <a:t>Thank</a:t>
            </a:r>
            <a:endParaRPr lang="en-US" dirty="0"/>
          </a:p>
        </p:txBody>
      </p:sp>
      <p:pic>
        <p:nvPicPr>
          <p:cNvPr id="4099" name="Picture 3" descr="C:\Users\Administrator\AppData\Local\Microsoft\Windows\Temporary Internet Files\Content.IE5\NUV6MIUP\MC90007873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590800"/>
            <a:ext cx="3092450" cy="328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Gracious Problem Solving: 5 steps</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dirty="0" smtClean="0"/>
              <a:t>Listen and Repeat</a:t>
            </a:r>
          </a:p>
          <a:p>
            <a:pPr lvl="1"/>
            <a:r>
              <a:rPr lang="en-US" dirty="0" smtClean="0"/>
              <a:t>Listen carefully to what the complaint really is</a:t>
            </a:r>
          </a:p>
          <a:p>
            <a:pPr lvl="1"/>
            <a:r>
              <a:rPr lang="en-US" dirty="0" smtClean="0"/>
              <a:t>Understand fully and repeat what you heard back to customer</a:t>
            </a:r>
          </a:p>
          <a:p>
            <a:pPr lvl="2"/>
            <a:r>
              <a:rPr lang="en-US" dirty="0" smtClean="0"/>
              <a:t>Lets them know the complaint has been accurately communicated</a:t>
            </a:r>
            <a:endParaRPr lang="en-US" dirty="0"/>
          </a:p>
        </p:txBody>
      </p:sp>
      <p:pic>
        <p:nvPicPr>
          <p:cNvPr id="5122" name="Picture 2" descr="C:\Users\Administrator\AppData\Local\Microsoft\Windows\Temporary Internet Files\Content.IE5\NHM2V0OK\MC9001871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876800"/>
            <a:ext cx="1842516" cy="151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59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Gracious Problem Solving: 5 steps</a:t>
            </a:r>
          </a:p>
        </p:txBody>
      </p:sp>
      <p:sp>
        <p:nvSpPr>
          <p:cNvPr id="3" name="Content Placeholder 2"/>
          <p:cNvSpPr>
            <a:spLocks noGrp="1"/>
          </p:cNvSpPr>
          <p:nvPr>
            <p:ph idx="1"/>
          </p:nvPr>
        </p:nvSpPr>
        <p:spPr/>
        <p:txBody>
          <a:bodyPr/>
          <a:lstStyle/>
          <a:p>
            <a:pPr marL="525780" indent="-457200">
              <a:buFont typeface="+mj-lt"/>
              <a:buAutoNum type="arabicPeriod" startAt="2"/>
            </a:pPr>
            <a:r>
              <a:rPr lang="en-US" dirty="0" smtClean="0"/>
              <a:t>Acknowledge</a:t>
            </a:r>
          </a:p>
          <a:p>
            <a:pPr lvl="1"/>
            <a:r>
              <a:rPr lang="en-US" dirty="0" smtClean="0"/>
              <a:t>Acknowledge feelings: anger, frustration or disappointment</a:t>
            </a:r>
          </a:p>
          <a:p>
            <a:pPr lvl="1"/>
            <a:r>
              <a:rPr lang="en-US" dirty="0" smtClean="0"/>
              <a:t>“I understand how you feel” or “ This would make me upset too.”</a:t>
            </a:r>
          </a:p>
          <a:p>
            <a:pPr lvl="1"/>
            <a:r>
              <a:rPr lang="en-US" dirty="0" smtClean="0"/>
              <a:t>Expressing openness/support to his/her plight, non-defensive approach to solving the problem </a:t>
            </a:r>
            <a:endParaRPr lang="en-US" dirty="0"/>
          </a:p>
        </p:txBody>
      </p:sp>
    </p:spTree>
    <p:extLst>
      <p:ext uri="{BB962C8B-B14F-4D97-AF65-F5344CB8AC3E}">
        <p14:creationId xmlns:p14="http://schemas.microsoft.com/office/powerpoint/2010/main" val="345032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Procedural Side</a:t>
            </a:r>
            <a:endParaRPr lang="en-US" dirty="0"/>
          </a:p>
        </p:txBody>
      </p:sp>
      <p:sp>
        <p:nvSpPr>
          <p:cNvPr id="5" name="Content Placeholder 4"/>
          <p:cNvSpPr>
            <a:spLocks noGrp="1"/>
          </p:cNvSpPr>
          <p:nvPr>
            <p:ph idx="1"/>
          </p:nvPr>
        </p:nvSpPr>
        <p:spPr/>
        <p:txBody>
          <a:bodyPr/>
          <a:lstStyle/>
          <a:p>
            <a:endParaRPr lang="en-US"/>
          </a:p>
        </p:txBody>
      </p:sp>
      <p:pic>
        <p:nvPicPr>
          <p:cNvPr id="14338" name="Picture 2" descr="C:\Users\Administrator\AppData\Local\Microsoft\Windows\Temporary Internet Files\Content.IE5\B51CA0HG\MC900039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743200"/>
            <a:ext cx="3054249" cy="28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61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Gracious Problem Solving: 5 steps</a:t>
            </a:r>
          </a:p>
        </p:txBody>
      </p:sp>
      <p:sp>
        <p:nvSpPr>
          <p:cNvPr id="3" name="Content Placeholder 2"/>
          <p:cNvSpPr>
            <a:spLocks noGrp="1"/>
          </p:cNvSpPr>
          <p:nvPr>
            <p:ph idx="1"/>
          </p:nvPr>
        </p:nvSpPr>
        <p:spPr/>
        <p:txBody>
          <a:bodyPr/>
          <a:lstStyle/>
          <a:p>
            <a:pPr marL="525780" indent="-457200">
              <a:buFont typeface="+mj-lt"/>
              <a:buAutoNum type="arabicPeriod" startAt="3"/>
            </a:pPr>
            <a:r>
              <a:rPr lang="en-US" dirty="0" smtClean="0"/>
              <a:t>Apologize</a:t>
            </a:r>
          </a:p>
          <a:p>
            <a:pPr lvl="1"/>
            <a:r>
              <a:rPr lang="en-US" dirty="0" smtClean="0"/>
              <a:t>Say sorry</a:t>
            </a:r>
          </a:p>
          <a:p>
            <a:pPr lvl="1"/>
            <a:r>
              <a:rPr lang="en-US" dirty="0" smtClean="0"/>
              <a:t>Even if you are not the one to put them in this position, apologize for the guest being put in this situation</a:t>
            </a:r>
          </a:p>
        </p:txBody>
      </p:sp>
      <p:pic>
        <p:nvPicPr>
          <p:cNvPr id="6146" name="Picture 2" descr="C:\Users\Administrator\AppData\Local\Microsoft\Windows\Temporary Internet Files\Content.IE5\NHM2V0OK\MC9001051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7795" y="4366028"/>
            <a:ext cx="1448410" cy="181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53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Gracious Problem Solving: 5 steps</a:t>
            </a:r>
          </a:p>
        </p:txBody>
      </p:sp>
      <p:sp>
        <p:nvSpPr>
          <p:cNvPr id="3" name="Content Placeholder 2"/>
          <p:cNvSpPr>
            <a:spLocks noGrp="1"/>
          </p:cNvSpPr>
          <p:nvPr>
            <p:ph idx="1"/>
          </p:nvPr>
        </p:nvSpPr>
        <p:spPr/>
        <p:txBody>
          <a:bodyPr/>
          <a:lstStyle/>
          <a:p>
            <a:pPr marL="525780" indent="-457200">
              <a:buFont typeface="+mj-lt"/>
              <a:buAutoNum type="arabicPeriod" startAt="4"/>
            </a:pPr>
            <a:r>
              <a:rPr lang="en-US" dirty="0" smtClean="0"/>
              <a:t>Agree</a:t>
            </a:r>
          </a:p>
          <a:p>
            <a:pPr lvl="1"/>
            <a:r>
              <a:rPr lang="en-US" dirty="0" smtClean="0"/>
              <a:t>Get guest involved in deciding how the problem can best be solved</a:t>
            </a:r>
          </a:p>
          <a:p>
            <a:pPr lvl="1"/>
            <a:r>
              <a:rPr lang="en-US" dirty="0" smtClean="0"/>
              <a:t>Ask how he/she would like problem solved OR make suggestions</a:t>
            </a:r>
          </a:p>
          <a:p>
            <a:pPr lvl="1"/>
            <a:r>
              <a:rPr lang="en-US" dirty="0" smtClean="0"/>
              <a:t>Agree on solution together</a:t>
            </a:r>
            <a:endParaRPr lang="en-US" dirty="0"/>
          </a:p>
        </p:txBody>
      </p:sp>
      <p:pic>
        <p:nvPicPr>
          <p:cNvPr id="7170" name="Picture 2" descr="C:\Users\Administrator\AppData\Local\Microsoft\Windows\Temporary Internet Files\Content.IE5\DHVZFN9B\MC9000787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4108" y="4038600"/>
            <a:ext cx="2309019" cy="21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06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Gracious Problem Solving: 5 steps</a:t>
            </a:r>
          </a:p>
        </p:txBody>
      </p:sp>
      <p:sp>
        <p:nvSpPr>
          <p:cNvPr id="3" name="Content Placeholder 2"/>
          <p:cNvSpPr>
            <a:spLocks noGrp="1"/>
          </p:cNvSpPr>
          <p:nvPr>
            <p:ph idx="1"/>
          </p:nvPr>
        </p:nvSpPr>
        <p:spPr/>
        <p:txBody>
          <a:bodyPr/>
          <a:lstStyle/>
          <a:p>
            <a:pPr marL="525780" indent="-457200">
              <a:buFont typeface="+mj-lt"/>
              <a:buAutoNum type="arabicPeriod" startAt="5"/>
            </a:pPr>
            <a:r>
              <a:rPr lang="en-US" dirty="0" smtClean="0"/>
              <a:t>Thank</a:t>
            </a:r>
          </a:p>
          <a:p>
            <a:pPr lvl="1"/>
            <a:r>
              <a:rPr lang="en-US" dirty="0" smtClean="0"/>
              <a:t>Why? Complaints serve as invaluable feedback to you the service provider</a:t>
            </a:r>
          </a:p>
          <a:p>
            <a:pPr lvl="1"/>
            <a:r>
              <a:rPr lang="en-US" dirty="0" smtClean="0"/>
              <a:t>Without the complaint, you will never know a problem exists and cannot do anything to prevent or minimize it</a:t>
            </a:r>
            <a:endParaRPr lang="en-US" dirty="0"/>
          </a:p>
        </p:txBody>
      </p:sp>
      <p:pic>
        <p:nvPicPr>
          <p:cNvPr id="8194" name="Picture 2" descr="C:\Users\Administrator\AppData\Local\Microsoft\Windows\Temporary Internet Files\Content.IE5\NUV6MIUP\MC9001052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458" y="4724400"/>
            <a:ext cx="1815084" cy="145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5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FYI: Phrases to avoid</a:t>
            </a:r>
            <a:endParaRPr lang="en-US" dirty="0"/>
          </a:p>
        </p:txBody>
      </p:sp>
      <p:sp>
        <p:nvSpPr>
          <p:cNvPr id="4" name="Text Placeholder 3"/>
          <p:cNvSpPr>
            <a:spLocks noGrp="1"/>
          </p:cNvSpPr>
          <p:nvPr>
            <p:ph type="body" idx="1"/>
          </p:nvPr>
        </p:nvSpPr>
        <p:spPr>
          <a:xfrm>
            <a:off x="1143000" y="1600200"/>
            <a:ext cx="3057148" cy="639762"/>
          </a:xfrm>
        </p:spPr>
        <p:txBody>
          <a:bodyPr/>
          <a:lstStyle/>
          <a:p>
            <a:r>
              <a:rPr lang="en-US" dirty="0" smtClean="0"/>
              <a:t>Avoid</a:t>
            </a:r>
            <a:endParaRPr lang="en-US" dirty="0"/>
          </a:p>
        </p:txBody>
      </p:sp>
      <p:sp>
        <p:nvSpPr>
          <p:cNvPr id="5" name="Content Placeholder 4"/>
          <p:cNvSpPr>
            <a:spLocks noGrp="1"/>
          </p:cNvSpPr>
          <p:nvPr>
            <p:ph sz="half" idx="2"/>
          </p:nvPr>
        </p:nvSpPr>
        <p:spPr>
          <a:xfrm>
            <a:off x="1041721" y="2362200"/>
            <a:ext cx="3419856" cy="3448291"/>
          </a:xfrm>
        </p:spPr>
        <p:txBody>
          <a:bodyPr/>
          <a:lstStyle/>
          <a:p>
            <a:r>
              <a:rPr lang="en-US" dirty="0" smtClean="0"/>
              <a:t>I don’t know</a:t>
            </a:r>
          </a:p>
          <a:p>
            <a:r>
              <a:rPr lang="en-US" dirty="0" smtClean="0"/>
              <a:t>We can’t do that</a:t>
            </a:r>
          </a:p>
          <a:p>
            <a:r>
              <a:rPr lang="en-US" dirty="0" smtClean="0"/>
              <a:t>You’ll have to…</a:t>
            </a:r>
          </a:p>
          <a:p>
            <a:r>
              <a:rPr lang="en-US" dirty="0" smtClean="0"/>
              <a:t>Hand on a second, I’ll be right back</a:t>
            </a:r>
          </a:p>
          <a:p>
            <a:r>
              <a:rPr lang="en-US" dirty="0" smtClean="0"/>
              <a:t>No</a:t>
            </a:r>
          </a:p>
        </p:txBody>
      </p:sp>
      <p:sp>
        <p:nvSpPr>
          <p:cNvPr id="6" name="Text Placeholder 5"/>
          <p:cNvSpPr>
            <a:spLocks noGrp="1"/>
          </p:cNvSpPr>
          <p:nvPr>
            <p:ph type="body" sz="quarter" idx="3"/>
          </p:nvPr>
        </p:nvSpPr>
        <p:spPr>
          <a:xfrm>
            <a:off x="5029200" y="1600200"/>
            <a:ext cx="3055717" cy="639762"/>
          </a:xfrm>
        </p:spPr>
        <p:txBody>
          <a:bodyPr/>
          <a:lstStyle/>
          <a:p>
            <a:r>
              <a:rPr lang="en-US" dirty="0" smtClean="0"/>
              <a:t>Positive</a:t>
            </a:r>
            <a:endParaRPr lang="en-US" dirty="0"/>
          </a:p>
        </p:txBody>
      </p:sp>
      <p:sp>
        <p:nvSpPr>
          <p:cNvPr id="7" name="Content Placeholder 6"/>
          <p:cNvSpPr>
            <a:spLocks noGrp="1"/>
          </p:cNvSpPr>
          <p:nvPr>
            <p:ph sz="quarter" idx="4"/>
          </p:nvPr>
        </p:nvSpPr>
        <p:spPr>
          <a:xfrm>
            <a:off x="4645152" y="2362200"/>
            <a:ext cx="3419856" cy="3448291"/>
          </a:xfrm>
        </p:spPr>
        <p:txBody>
          <a:bodyPr/>
          <a:lstStyle/>
          <a:p>
            <a:r>
              <a:rPr lang="en-US" dirty="0" smtClean="0"/>
              <a:t>I will find out, let me check on this</a:t>
            </a:r>
          </a:p>
          <a:p>
            <a:r>
              <a:rPr lang="en-US" dirty="0" smtClean="0"/>
              <a:t>What I can do is…</a:t>
            </a:r>
          </a:p>
          <a:p>
            <a:r>
              <a:rPr lang="en-US" dirty="0" smtClean="0"/>
              <a:t>May I help you to…</a:t>
            </a:r>
          </a:p>
          <a:p>
            <a:r>
              <a:rPr lang="en-US" dirty="0" smtClean="0"/>
              <a:t>May I call you back in a few minutes</a:t>
            </a:r>
          </a:p>
          <a:p>
            <a:r>
              <a:rPr lang="en-US" dirty="0" smtClean="0"/>
              <a:t>Yes</a:t>
            </a:r>
            <a:endParaRPr lang="en-US" dirty="0"/>
          </a:p>
        </p:txBody>
      </p:sp>
    </p:spTree>
    <p:extLst>
      <p:ext uri="{BB962C8B-B14F-4D97-AF65-F5344CB8AC3E}">
        <p14:creationId xmlns:p14="http://schemas.microsoft.com/office/powerpoint/2010/main" val="2940804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838200"/>
          </a:xfrm>
        </p:spPr>
        <p:txBody>
          <a:bodyPr>
            <a:normAutofit/>
          </a:bodyPr>
          <a:lstStyle/>
          <a:p>
            <a:r>
              <a:rPr lang="en-US" dirty="0" smtClean="0"/>
              <a:t>The Difficult Customer</a:t>
            </a:r>
            <a:endParaRPr lang="en-US" dirty="0"/>
          </a:p>
        </p:txBody>
      </p:sp>
      <p:sp>
        <p:nvSpPr>
          <p:cNvPr id="3" name="Content Placeholder 2"/>
          <p:cNvSpPr>
            <a:spLocks noGrp="1"/>
          </p:cNvSpPr>
          <p:nvPr>
            <p:ph idx="1"/>
          </p:nvPr>
        </p:nvSpPr>
        <p:spPr>
          <a:xfrm>
            <a:off x="1043492" y="1524000"/>
            <a:ext cx="6777317" cy="4308629"/>
          </a:xfrm>
        </p:spPr>
        <p:txBody>
          <a:bodyPr>
            <a:normAutofit fontScale="85000" lnSpcReduction="20000"/>
          </a:bodyPr>
          <a:lstStyle/>
          <a:p>
            <a:r>
              <a:rPr lang="en-US" dirty="0" smtClean="0"/>
              <a:t>Upon occasion, you will come across a customer who may be difficult for their own reasons, not because of you</a:t>
            </a:r>
            <a:endParaRPr lang="en-US" dirty="0"/>
          </a:p>
          <a:p>
            <a:pPr lvl="1"/>
            <a:r>
              <a:rPr lang="en-US" dirty="0" smtClean="0"/>
              <a:t>Demanding guest</a:t>
            </a:r>
          </a:p>
          <a:p>
            <a:pPr lvl="1"/>
            <a:r>
              <a:rPr lang="en-US" dirty="0" smtClean="0"/>
              <a:t>Nasty or obnoxious</a:t>
            </a:r>
          </a:p>
          <a:p>
            <a:pPr lvl="1"/>
            <a:r>
              <a:rPr lang="en-US" dirty="0" smtClean="0"/>
              <a:t>Very particular/picky</a:t>
            </a:r>
          </a:p>
          <a:p>
            <a:pPr lvl="1"/>
            <a:r>
              <a:rPr lang="en-US" dirty="0" smtClean="0"/>
              <a:t>Constant critic</a:t>
            </a:r>
          </a:p>
          <a:p>
            <a:pPr lvl="1"/>
            <a:r>
              <a:rPr lang="en-US" dirty="0" smtClean="0"/>
              <a:t>Nonstop talker</a:t>
            </a:r>
          </a:p>
          <a:p>
            <a:pPr lvl="1"/>
            <a:r>
              <a:rPr lang="en-US" dirty="0" smtClean="0"/>
              <a:t>Condescending </a:t>
            </a:r>
          </a:p>
          <a:p>
            <a:pPr lvl="1"/>
            <a:r>
              <a:rPr lang="en-US" dirty="0" smtClean="0"/>
              <a:t>Indecisive</a:t>
            </a:r>
          </a:p>
          <a:p>
            <a:pPr lvl="1"/>
            <a:r>
              <a:rPr lang="en-US" dirty="0" smtClean="0"/>
              <a:t>Intoxicated</a:t>
            </a:r>
          </a:p>
          <a:p>
            <a:pPr lvl="1"/>
            <a:r>
              <a:rPr lang="en-US" dirty="0" smtClean="0"/>
              <a:t>Argumentative</a:t>
            </a:r>
          </a:p>
          <a:p>
            <a:pPr lvl="1"/>
            <a:r>
              <a:rPr lang="en-US" dirty="0" smtClean="0"/>
              <a:t>Just doesn’t understand</a:t>
            </a:r>
          </a:p>
          <a:p>
            <a:pPr lvl="1"/>
            <a:r>
              <a:rPr lang="en-US" dirty="0" smtClean="0"/>
              <a:t>Rude or impolite</a:t>
            </a:r>
          </a:p>
        </p:txBody>
      </p:sp>
      <p:pic>
        <p:nvPicPr>
          <p:cNvPr id="9220" name="Picture 4" descr="C:\Users\Administrator\AppData\Local\Microsoft\Windows\Temporary Internet Files\Content.IE5\NHM2V0OK\MC9002934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819400"/>
            <a:ext cx="2940016" cy="181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13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Difficult Customer</a:t>
            </a:r>
            <a:endParaRPr lang="en-US" dirty="0"/>
          </a:p>
        </p:txBody>
      </p:sp>
      <p:sp>
        <p:nvSpPr>
          <p:cNvPr id="3" name="Content Placeholder 2"/>
          <p:cNvSpPr>
            <a:spLocks noGrp="1"/>
          </p:cNvSpPr>
          <p:nvPr>
            <p:ph sz="quarter" idx="13"/>
          </p:nvPr>
        </p:nvSpPr>
        <p:spPr>
          <a:xfrm>
            <a:off x="762000" y="1676400"/>
            <a:ext cx="3758184" cy="4419600"/>
          </a:xfrm>
        </p:spPr>
        <p:txBody>
          <a:bodyPr>
            <a:normAutofit fontScale="92500"/>
          </a:bodyPr>
          <a:lstStyle/>
          <a:p>
            <a:r>
              <a:rPr lang="en-US" dirty="0" smtClean="0"/>
              <a:t>What to do?</a:t>
            </a:r>
          </a:p>
          <a:p>
            <a:pPr lvl="1"/>
            <a:r>
              <a:rPr lang="en-US" dirty="0" smtClean="0"/>
              <a:t>Don’t take it personally</a:t>
            </a:r>
          </a:p>
          <a:p>
            <a:pPr lvl="1"/>
            <a:r>
              <a:rPr lang="en-US" dirty="0" smtClean="0"/>
              <a:t>Remain Calm and Listen carefully</a:t>
            </a:r>
          </a:p>
          <a:p>
            <a:pPr lvl="1"/>
            <a:r>
              <a:rPr lang="en-US" dirty="0" smtClean="0"/>
              <a:t>Focus on the problem, not the person</a:t>
            </a:r>
          </a:p>
          <a:p>
            <a:pPr lvl="1"/>
            <a:r>
              <a:rPr lang="en-US" dirty="0" smtClean="0"/>
              <a:t>Reward yourself for turning a difficult customer into a happy one</a:t>
            </a:r>
          </a:p>
          <a:p>
            <a:pPr lvl="1"/>
            <a:r>
              <a:rPr lang="en-US" dirty="0" smtClean="0"/>
              <a:t>When all else fails, ask for help</a:t>
            </a:r>
            <a:endParaRPr lang="en-US" dirty="0"/>
          </a:p>
        </p:txBody>
      </p:sp>
      <p:pic>
        <p:nvPicPr>
          <p:cNvPr id="1024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030477"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170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a:t>“Quality customer service is the ability to </a:t>
            </a:r>
            <a:r>
              <a:rPr lang="en-US" b="1" dirty="0"/>
              <a:t>consistently</a:t>
            </a:r>
            <a:r>
              <a:rPr lang="en-US" dirty="0"/>
              <a:t> meet external and internal customer needs, wants and expectations involving procedural and personal encounters.” </a:t>
            </a:r>
          </a:p>
          <a:p>
            <a:r>
              <a:rPr lang="en-US" dirty="0" smtClean="0"/>
              <a:t>Consistent </a:t>
            </a:r>
            <a:r>
              <a:rPr lang="en-US" dirty="0" smtClean="0"/>
              <a:t>Service – unchanging or being constant over time</a:t>
            </a:r>
            <a:endParaRPr lang="en-US" dirty="0"/>
          </a:p>
        </p:txBody>
      </p:sp>
    </p:spTree>
    <p:extLst>
      <p:ext uri="{BB962C8B-B14F-4D97-AF65-F5344CB8AC3E}">
        <p14:creationId xmlns:p14="http://schemas.microsoft.com/office/powerpoint/2010/main" val="2668972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 to establishing and maintaining a successful business</a:t>
            </a:r>
          </a:p>
          <a:p>
            <a:r>
              <a:rPr lang="en-US" dirty="0" smtClean="0"/>
              <a:t>Depends on people because people talk = word-of-mouth publicity (think Yelp!), make recommendations</a:t>
            </a:r>
          </a:p>
          <a:p>
            <a:r>
              <a:rPr lang="en-US" dirty="0" smtClean="0"/>
              <a:t>Can be good or bad</a:t>
            </a:r>
          </a:p>
          <a:p>
            <a:pPr lvl="1"/>
            <a:r>
              <a:rPr lang="en-US" dirty="0" smtClean="0"/>
              <a:t>Bad – 90% or more will not return = 100, 90 will not return, each will tell 9 people = 810 people who will never try your business</a:t>
            </a:r>
          </a:p>
          <a:p>
            <a:pPr lvl="1"/>
            <a:r>
              <a:rPr lang="en-US" dirty="0" smtClean="0"/>
              <a:t> Good - $150, tell two friends, tell two more = $600,000 over 10 years</a:t>
            </a:r>
            <a:endParaRPr lang="en-US" dirty="0"/>
          </a:p>
        </p:txBody>
      </p:sp>
      <p:pic>
        <p:nvPicPr>
          <p:cNvPr id="8194" name="Picture 2" descr="C:\Users\Administrator\AppData\Local\Microsoft\Windows\Temporary Internet Files\Content.IE5\B51CA0HG\MC9003835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62000"/>
            <a:ext cx="1745590" cy="207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21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DONE! Woo-</a:t>
            </a:r>
            <a:r>
              <a:rPr lang="en-US" dirty="0" err="1" smtClean="0"/>
              <a:t>hoo</a:t>
            </a:r>
            <a:r>
              <a:rPr lang="en-US" dirty="0" smtClean="0"/>
              <a:t>!</a:t>
            </a:r>
            <a:endParaRPr lang="en-US" dirty="0"/>
          </a:p>
        </p:txBody>
      </p:sp>
      <p:sp>
        <p:nvSpPr>
          <p:cNvPr id="3" name="Content Placeholder 2"/>
          <p:cNvSpPr>
            <a:spLocks noGrp="1"/>
          </p:cNvSpPr>
          <p:nvPr>
            <p:ph idx="1"/>
          </p:nvPr>
        </p:nvSpPr>
        <p:spPr/>
        <p:txBody>
          <a:bodyPr/>
          <a:lstStyle/>
          <a:p>
            <a:r>
              <a:rPr lang="en-US" dirty="0" smtClean="0"/>
              <a:t>Complete a 3-2-1 summary please</a:t>
            </a:r>
          </a:p>
          <a:p>
            <a:pPr lvl="1"/>
            <a:r>
              <a:rPr lang="en-US" dirty="0" smtClean="0"/>
              <a:t>Three things you LEARNED</a:t>
            </a:r>
          </a:p>
          <a:p>
            <a:pPr lvl="1"/>
            <a:r>
              <a:rPr lang="en-US" dirty="0" smtClean="0"/>
              <a:t>Two things you found INTERESTING</a:t>
            </a:r>
          </a:p>
          <a:p>
            <a:pPr lvl="1"/>
            <a:r>
              <a:rPr lang="en-US" dirty="0" smtClean="0"/>
              <a:t>One QUESTION you still have</a:t>
            </a:r>
            <a:endParaRPr lang="en-US" dirty="0"/>
          </a:p>
        </p:txBody>
      </p:sp>
      <p:pic>
        <p:nvPicPr>
          <p:cNvPr id="11267" name="Picture 3" descr="C:\Users\Administrator\AppData\Local\Microsoft\Windows\Temporary Internet Files\Content.IE5\NUV6MIUP\MC9000787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191000"/>
            <a:ext cx="3453773" cy="229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Organization</a:t>
            </a:r>
            <a:endParaRPr lang="en-US" dirty="0"/>
          </a:p>
        </p:txBody>
      </p:sp>
      <p:sp>
        <p:nvSpPr>
          <p:cNvPr id="8" name="Content Placeholder 7"/>
          <p:cNvSpPr>
            <a:spLocks noGrp="1"/>
          </p:cNvSpPr>
          <p:nvPr>
            <p:ph idx="1"/>
          </p:nvPr>
        </p:nvSpPr>
        <p:spPr/>
        <p:txBody>
          <a:bodyPr>
            <a:normAutofit lnSpcReduction="10000"/>
          </a:bodyPr>
          <a:lstStyle/>
          <a:p>
            <a:r>
              <a:rPr lang="en-US" dirty="0" smtClean="0"/>
              <a:t>Determines who does what, who is in charge of what and how each group works together to move co. forward</a:t>
            </a:r>
          </a:p>
          <a:p>
            <a:r>
              <a:rPr lang="en-US" dirty="0" smtClean="0"/>
              <a:t>No organization = chaos</a:t>
            </a:r>
          </a:p>
          <a:p>
            <a:r>
              <a:rPr lang="en-US" dirty="0" smtClean="0"/>
              <a:t>Different types</a:t>
            </a:r>
          </a:p>
          <a:p>
            <a:pPr lvl="1"/>
            <a:r>
              <a:rPr lang="en-US" dirty="0" smtClean="0"/>
              <a:t>Hierarchical – top – down</a:t>
            </a:r>
          </a:p>
          <a:p>
            <a:pPr lvl="1"/>
            <a:r>
              <a:rPr lang="en-US" dirty="0" smtClean="0"/>
              <a:t>Division</a:t>
            </a:r>
          </a:p>
          <a:p>
            <a:pPr lvl="1"/>
            <a:r>
              <a:rPr lang="en-US" dirty="0" smtClean="0"/>
              <a:t>Functional</a:t>
            </a:r>
          </a:p>
          <a:p>
            <a:pPr lvl="1"/>
            <a:r>
              <a:rPr lang="en-US" dirty="0" smtClean="0"/>
              <a:t>Matrix -  Etc.</a:t>
            </a:r>
          </a:p>
          <a:p>
            <a:endParaRPr lang="en-US" dirty="0" smtClean="0"/>
          </a:p>
          <a:p>
            <a:endParaRPr lang="en-US" dirty="0"/>
          </a:p>
        </p:txBody>
      </p:sp>
    </p:spTree>
    <p:extLst>
      <p:ext uri="{BB962C8B-B14F-4D97-AF65-F5344CB8AC3E}">
        <p14:creationId xmlns:p14="http://schemas.microsoft.com/office/powerpoint/2010/main" val="178803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8944207"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60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458075" cy="565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476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519</TotalTime>
  <Words>2468</Words>
  <Application>Microsoft Office PowerPoint</Application>
  <PresentationFormat>On-screen Show (4:3)</PresentationFormat>
  <Paragraphs>357</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Austin</vt:lpstr>
      <vt:lpstr>Quality Service</vt:lpstr>
      <vt:lpstr>Why? QCS?</vt:lpstr>
      <vt:lpstr>What is Quality Service (Q.S.)?</vt:lpstr>
      <vt:lpstr>What is Q.S.?</vt:lpstr>
      <vt:lpstr>Two dimensions of Q.S.?</vt:lpstr>
      <vt:lpstr>The Procedural Side</vt:lpstr>
      <vt:lpstr>Organization</vt:lpstr>
      <vt:lpstr>PowerPoint Presentation</vt:lpstr>
      <vt:lpstr>PowerPoint Presentation</vt:lpstr>
      <vt:lpstr>PowerPoint Presentation</vt:lpstr>
      <vt:lpstr>Organization</vt:lpstr>
      <vt:lpstr>PowerPoint Presentation</vt:lpstr>
      <vt:lpstr>You should be taking Cornell Notes!</vt:lpstr>
      <vt:lpstr>Timeliness</vt:lpstr>
      <vt:lpstr>Anticipation</vt:lpstr>
      <vt:lpstr>Your turn! Imagine you work at a restaurant. What might a customer need or want in each situation?</vt:lpstr>
      <vt:lpstr>Activity reflection</vt:lpstr>
      <vt:lpstr>Communication</vt:lpstr>
      <vt:lpstr>Communication</vt:lpstr>
      <vt:lpstr>Rap Reiplinger</vt:lpstr>
      <vt:lpstr>Communication Breakdown</vt:lpstr>
      <vt:lpstr>Communication Breakdown</vt:lpstr>
      <vt:lpstr>Communication Breakdown</vt:lpstr>
      <vt:lpstr>Communication Breakdown</vt:lpstr>
      <vt:lpstr>Effective Communication</vt:lpstr>
      <vt:lpstr>Skit Activity</vt:lpstr>
      <vt:lpstr>You should be taking Cornell Notes!</vt:lpstr>
      <vt:lpstr>Policies and Procedures</vt:lpstr>
      <vt:lpstr>Think</vt:lpstr>
      <vt:lpstr>Think </vt:lpstr>
      <vt:lpstr>Pair</vt:lpstr>
      <vt:lpstr>Pair</vt:lpstr>
      <vt:lpstr>Share</vt:lpstr>
      <vt:lpstr>Policy and Procedures Group Activity</vt:lpstr>
      <vt:lpstr>You should be taking Cornell Notes!</vt:lpstr>
      <vt:lpstr>Feedback</vt:lpstr>
      <vt:lpstr>Feedback</vt:lpstr>
      <vt:lpstr>The Personal Side</vt:lpstr>
      <vt:lpstr>The Personal Side</vt:lpstr>
      <vt:lpstr>PowerPoint Presentation</vt:lpstr>
      <vt:lpstr>The Need to Be Understood</vt:lpstr>
      <vt:lpstr>The Need to Feel Welcome</vt:lpstr>
      <vt:lpstr>The Need for Comfort</vt:lpstr>
      <vt:lpstr>The Need to Feel Important </vt:lpstr>
      <vt:lpstr>How do you know someone is happy? How do you know someone is sad?</vt:lpstr>
      <vt:lpstr>It’s All About the Attitude</vt:lpstr>
      <vt:lpstr>Attitude</vt:lpstr>
      <vt:lpstr>Attitude: Body Language</vt:lpstr>
      <vt:lpstr>Attitude: Body Language</vt:lpstr>
      <vt:lpstr>Attitude: Body Language</vt:lpstr>
      <vt:lpstr>Attitude: Tone</vt:lpstr>
      <vt:lpstr>Speaking of Verbal Communication</vt:lpstr>
      <vt:lpstr>Attitude</vt:lpstr>
      <vt:lpstr>Tact</vt:lpstr>
      <vt:lpstr>Tact</vt:lpstr>
      <vt:lpstr>The Challenge of Gracious Problem Solving</vt:lpstr>
      <vt:lpstr>Gracious Problem Solving</vt:lpstr>
      <vt:lpstr>Gracious Problem Solving: 5 steps</vt:lpstr>
      <vt:lpstr>Gracious Problem Solving: 5 steps</vt:lpstr>
      <vt:lpstr>Gracious Problem Solving: 5 steps</vt:lpstr>
      <vt:lpstr>Gracious Problem Solving: 5 steps</vt:lpstr>
      <vt:lpstr>Gracious Problem Solving: 5 steps</vt:lpstr>
      <vt:lpstr>FYI: Phrases to avoid</vt:lpstr>
      <vt:lpstr>The Difficult Customer</vt:lpstr>
      <vt:lpstr>Difficult Customer</vt:lpstr>
      <vt:lpstr>Consistency</vt:lpstr>
      <vt:lpstr>Why? QCS?</vt:lpstr>
      <vt:lpstr>FINALLY DONE! Woo-hoo!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Service</dc:title>
  <dc:creator>Jennifer Sugahara</dc:creator>
  <cp:lastModifiedBy>Jennifer Sugahara</cp:lastModifiedBy>
  <cp:revision>49</cp:revision>
  <dcterms:created xsi:type="dcterms:W3CDTF">2014-08-18T12:14:09Z</dcterms:created>
  <dcterms:modified xsi:type="dcterms:W3CDTF">2014-09-08T10:20:49Z</dcterms:modified>
</cp:coreProperties>
</file>